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16"/>
  </p:notesMasterIdLst>
  <p:handoutMasterIdLst>
    <p:handoutMasterId r:id="rId17"/>
  </p:handoutMasterIdLst>
  <p:sldIdLst>
    <p:sldId id="734" r:id="rId2"/>
    <p:sldId id="808" r:id="rId3"/>
    <p:sldId id="811" r:id="rId4"/>
    <p:sldId id="803" r:id="rId5"/>
    <p:sldId id="801" r:id="rId6"/>
    <p:sldId id="809" r:id="rId7"/>
    <p:sldId id="781" r:id="rId8"/>
    <p:sldId id="804" r:id="rId9"/>
    <p:sldId id="800" r:id="rId10"/>
    <p:sldId id="812" r:id="rId11"/>
    <p:sldId id="810" r:id="rId12"/>
    <p:sldId id="802" r:id="rId13"/>
    <p:sldId id="806" r:id="rId14"/>
    <p:sldId id="794" r:id="rId15"/>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37980"/>
    <a:srgbClr val="F7F5F9"/>
    <a:srgbClr val="F2EFF5"/>
    <a:srgbClr val="F0ECF4"/>
    <a:srgbClr val="C4BD97"/>
    <a:srgbClr val="376092"/>
    <a:srgbClr val="95B3D7"/>
    <a:srgbClr val="604A7B"/>
    <a:srgbClr val="403152"/>
    <a:srgbClr val="DDD9C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25" autoAdjust="0"/>
    <p:restoredTop sz="97033" autoAdjust="0"/>
  </p:normalViewPr>
  <p:slideViewPr>
    <p:cSldViewPr showGuides="1">
      <p:cViewPr>
        <p:scale>
          <a:sx n="100" d="100"/>
          <a:sy n="100" d="100"/>
        </p:scale>
        <p:origin x="-414" y="1158"/>
      </p:cViewPr>
      <p:guideLst>
        <p:guide orient="horz" pos="981"/>
        <p:guide orient="horz" pos="4110"/>
        <p:guide orient="horz" pos="3748"/>
        <p:guide orient="horz" pos="1616"/>
        <p:guide pos="5511"/>
        <p:guide pos="295"/>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notesViewPr>
    <p:cSldViewPr showGuides="1">
      <p:cViewPr varScale="1">
        <p:scale>
          <a:sx n="49" d="100"/>
          <a:sy n="49" d="100"/>
        </p:scale>
        <p:origin x="-2664" y="-84"/>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1"/>
            <a:ext cx="3075630" cy="512222"/>
          </a:xfrm>
          <a:prstGeom prst="rect">
            <a:avLst/>
          </a:prstGeom>
        </p:spPr>
        <p:txBody>
          <a:bodyPr vert="horz" lIns="95471" tIns="47736" rIns="95471" bIns="47736" rtlCol="0"/>
          <a:lstStyle>
            <a:lvl1pPr algn="l" fontAlgn="auto">
              <a:spcBef>
                <a:spcPts val="0"/>
              </a:spcBef>
              <a:spcAft>
                <a:spcPts val="0"/>
              </a:spcAft>
              <a:defRPr sz="1400">
                <a:latin typeface="+mn-lt"/>
              </a:defRPr>
            </a:lvl1pPr>
          </a:lstStyle>
          <a:p>
            <a:pPr>
              <a:defRPr/>
            </a:pPr>
            <a:endParaRPr lang="it-IT"/>
          </a:p>
        </p:txBody>
      </p:sp>
      <p:sp>
        <p:nvSpPr>
          <p:cNvPr id="3" name="Segnaposto data 2"/>
          <p:cNvSpPr>
            <a:spLocks noGrp="1"/>
          </p:cNvSpPr>
          <p:nvPr>
            <p:ph type="dt" sz="quarter" idx="1"/>
          </p:nvPr>
        </p:nvSpPr>
        <p:spPr>
          <a:xfrm>
            <a:off x="4021980" y="1"/>
            <a:ext cx="3075630" cy="512222"/>
          </a:xfrm>
          <a:prstGeom prst="rect">
            <a:avLst/>
          </a:prstGeom>
        </p:spPr>
        <p:txBody>
          <a:bodyPr vert="horz" lIns="95471" tIns="47736" rIns="95471" bIns="47736" rtlCol="0"/>
          <a:lstStyle>
            <a:lvl1pPr algn="r" fontAlgn="auto">
              <a:spcBef>
                <a:spcPts val="0"/>
              </a:spcBef>
              <a:spcAft>
                <a:spcPts val="0"/>
              </a:spcAft>
              <a:defRPr sz="1400">
                <a:latin typeface="+mn-lt"/>
              </a:defRPr>
            </a:lvl1pPr>
          </a:lstStyle>
          <a:p>
            <a:pPr>
              <a:defRPr/>
            </a:pPr>
            <a:fld id="{C30A6396-E639-4C95-9895-66941A7D03BA}" type="datetimeFigureOut">
              <a:rPr lang="it-IT"/>
              <a:pPr>
                <a:defRPr/>
              </a:pPr>
              <a:t>27/07/2015</a:t>
            </a:fld>
            <a:endParaRPr lang="it-IT"/>
          </a:p>
        </p:txBody>
      </p:sp>
      <p:sp>
        <p:nvSpPr>
          <p:cNvPr id="4" name="Segnaposto piè di pagina 3"/>
          <p:cNvSpPr>
            <a:spLocks noGrp="1"/>
          </p:cNvSpPr>
          <p:nvPr>
            <p:ph type="ftr" sz="quarter" idx="2"/>
          </p:nvPr>
        </p:nvSpPr>
        <p:spPr>
          <a:xfrm>
            <a:off x="2" y="9720756"/>
            <a:ext cx="3075630" cy="512222"/>
          </a:xfrm>
          <a:prstGeom prst="rect">
            <a:avLst/>
          </a:prstGeom>
        </p:spPr>
        <p:txBody>
          <a:bodyPr vert="horz" lIns="95471" tIns="47736" rIns="95471" bIns="47736" rtlCol="0" anchor="b"/>
          <a:lstStyle>
            <a:lvl1pPr algn="l" fontAlgn="auto">
              <a:spcBef>
                <a:spcPts val="0"/>
              </a:spcBef>
              <a:spcAft>
                <a:spcPts val="0"/>
              </a:spcAft>
              <a:defRPr sz="1400">
                <a:latin typeface="+mn-lt"/>
              </a:defRPr>
            </a:lvl1pPr>
          </a:lstStyle>
          <a:p>
            <a:pPr>
              <a:defRPr/>
            </a:pPr>
            <a:endParaRPr lang="it-IT"/>
          </a:p>
        </p:txBody>
      </p:sp>
      <p:sp>
        <p:nvSpPr>
          <p:cNvPr id="5" name="Segnaposto numero diapositiva 4"/>
          <p:cNvSpPr>
            <a:spLocks noGrp="1"/>
          </p:cNvSpPr>
          <p:nvPr>
            <p:ph type="sldNum" sz="quarter" idx="3"/>
          </p:nvPr>
        </p:nvSpPr>
        <p:spPr>
          <a:xfrm>
            <a:off x="4021980" y="9720756"/>
            <a:ext cx="3075630" cy="512222"/>
          </a:xfrm>
          <a:prstGeom prst="rect">
            <a:avLst/>
          </a:prstGeom>
        </p:spPr>
        <p:txBody>
          <a:bodyPr vert="horz" lIns="95471" tIns="47736" rIns="95471" bIns="47736" rtlCol="0" anchor="b"/>
          <a:lstStyle>
            <a:lvl1pPr algn="r" fontAlgn="auto">
              <a:spcBef>
                <a:spcPts val="0"/>
              </a:spcBef>
              <a:spcAft>
                <a:spcPts val="0"/>
              </a:spcAft>
              <a:defRPr sz="1400">
                <a:latin typeface="+mn-lt"/>
              </a:defRPr>
            </a:lvl1pPr>
          </a:lstStyle>
          <a:p>
            <a:pPr>
              <a:defRPr/>
            </a:pPr>
            <a:fld id="{BE4BF1B2-2A25-4018-AA05-93B53EE4D06C}" type="slidenum">
              <a:rPr lang="it-IT"/>
              <a:pPr>
                <a:defRPr/>
              </a:pPr>
              <a:t>‹N›</a:t>
            </a:fld>
            <a:endParaRPr lang="it-IT"/>
          </a:p>
        </p:txBody>
      </p:sp>
    </p:spTree>
    <p:extLst>
      <p:ext uri="{BB962C8B-B14F-4D97-AF65-F5344CB8AC3E}">
        <p14:creationId xmlns:p14="http://schemas.microsoft.com/office/powerpoint/2010/main" xmlns="" val="2382278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1"/>
            <a:ext cx="3075630" cy="512222"/>
          </a:xfrm>
          <a:prstGeom prst="rect">
            <a:avLst/>
          </a:prstGeom>
        </p:spPr>
        <p:txBody>
          <a:bodyPr vert="horz" lIns="95471" tIns="47736" rIns="95471" bIns="47736" rtlCol="0"/>
          <a:lstStyle>
            <a:lvl1pPr algn="l" fontAlgn="auto">
              <a:spcBef>
                <a:spcPts val="0"/>
              </a:spcBef>
              <a:spcAft>
                <a:spcPts val="0"/>
              </a:spcAft>
              <a:defRPr sz="1400">
                <a:latin typeface="+mn-lt"/>
              </a:defRPr>
            </a:lvl1pPr>
          </a:lstStyle>
          <a:p>
            <a:pPr>
              <a:defRPr/>
            </a:pPr>
            <a:endParaRPr lang="it-IT"/>
          </a:p>
        </p:txBody>
      </p:sp>
      <p:sp>
        <p:nvSpPr>
          <p:cNvPr id="3" name="Segnaposto data 2"/>
          <p:cNvSpPr>
            <a:spLocks noGrp="1"/>
          </p:cNvSpPr>
          <p:nvPr>
            <p:ph type="dt" idx="1"/>
          </p:nvPr>
        </p:nvSpPr>
        <p:spPr>
          <a:xfrm>
            <a:off x="4021980" y="1"/>
            <a:ext cx="3075630" cy="512222"/>
          </a:xfrm>
          <a:prstGeom prst="rect">
            <a:avLst/>
          </a:prstGeom>
        </p:spPr>
        <p:txBody>
          <a:bodyPr vert="horz" lIns="95471" tIns="47736" rIns="95471" bIns="47736" rtlCol="0"/>
          <a:lstStyle>
            <a:lvl1pPr algn="r" fontAlgn="auto">
              <a:spcBef>
                <a:spcPts val="0"/>
              </a:spcBef>
              <a:spcAft>
                <a:spcPts val="0"/>
              </a:spcAft>
              <a:defRPr sz="1400">
                <a:latin typeface="+mn-lt"/>
              </a:defRPr>
            </a:lvl1pPr>
          </a:lstStyle>
          <a:p>
            <a:pPr>
              <a:defRPr/>
            </a:pPr>
            <a:fld id="{3276DC21-0755-4E9C-8E7E-1B54A6D7A47B}" type="datetimeFigureOut">
              <a:rPr lang="it-IT"/>
              <a:pPr>
                <a:defRPr/>
              </a:pPr>
              <a:t>27/07/2015</a:t>
            </a:fld>
            <a:endParaRPr lang="it-IT"/>
          </a:p>
        </p:txBody>
      </p:sp>
      <p:sp>
        <p:nvSpPr>
          <p:cNvPr id="4" name="Segnaposto immagine diapositiva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71" tIns="47736" rIns="95471" bIns="47736" rtlCol="0" anchor="ctr"/>
          <a:lstStyle/>
          <a:p>
            <a:pPr lvl="0"/>
            <a:endParaRPr lang="it-IT" noProof="0"/>
          </a:p>
        </p:txBody>
      </p:sp>
      <p:sp>
        <p:nvSpPr>
          <p:cNvPr id="5" name="Segnaposto note 4"/>
          <p:cNvSpPr>
            <a:spLocks noGrp="1"/>
          </p:cNvSpPr>
          <p:nvPr>
            <p:ph type="body" sz="quarter" idx="3"/>
          </p:nvPr>
        </p:nvSpPr>
        <p:spPr>
          <a:xfrm>
            <a:off x="709765" y="4862017"/>
            <a:ext cx="5679777" cy="4605085"/>
          </a:xfrm>
          <a:prstGeom prst="rect">
            <a:avLst/>
          </a:prstGeom>
        </p:spPr>
        <p:txBody>
          <a:bodyPr vert="horz" lIns="95471" tIns="47736" rIns="95471" bIns="47736"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2" y="9720756"/>
            <a:ext cx="3075630" cy="512222"/>
          </a:xfrm>
          <a:prstGeom prst="rect">
            <a:avLst/>
          </a:prstGeom>
        </p:spPr>
        <p:txBody>
          <a:bodyPr vert="horz" lIns="95471" tIns="47736" rIns="95471" bIns="47736" rtlCol="0" anchor="b"/>
          <a:lstStyle>
            <a:lvl1pPr algn="l" fontAlgn="auto">
              <a:spcBef>
                <a:spcPts val="0"/>
              </a:spcBef>
              <a:spcAft>
                <a:spcPts val="0"/>
              </a:spcAft>
              <a:defRPr sz="1400">
                <a:latin typeface="+mn-lt"/>
              </a:defRPr>
            </a:lvl1pPr>
          </a:lstStyle>
          <a:p>
            <a:pPr>
              <a:defRPr/>
            </a:pPr>
            <a:endParaRPr lang="it-IT"/>
          </a:p>
        </p:txBody>
      </p:sp>
      <p:sp>
        <p:nvSpPr>
          <p:cNvPr id="7" name="Segnaposto numero diapositiva 6"/>
          <p:cNvSpPr>
            <a:spLocks noGrp="1"/>
          </p:cNvSpPr>
          <p:nvPr>
            <p:ph type="sldNum" sz="quarter" idx="5"/>
          </p:nvPr>
        </p:nvSpPr>
        <p:spPr>
          <a:xfrm>
            <a:off x="4021980" y="9720756"/>
            <a:ext cx="3075630" cy="512222"/>
          </a:xfrm>
          <a:prstGeom prst="rect">
            <a:avLst/>
          </a:prstGeom>
        </p:spPr>
        <p:txBody>
          <a:bodyPr vert="horz" lIns="95471" tIns="47736" rIns="95471" bIns="47736" rtlCol="0" anchor="b"/>
          <a:lstStyle>
            <a:lvl1pPr algn="r" fontAlgn="auto">
              <a:spcBef>
                <a:spcPts val="0"/>
              </a:spcBef>
              <a:spcAft>
                <a:spcPts val="0"/>
              </a:spcAft>
              <a:defRPr sz="1400">
                <a:latin typeface="+mn-lt"/>
              </a:defRPr>
            </a:lvl1pPr>
          </a:lstStyle>
          <a:p>
            <a:pPr>
              <a:defRPr/>
            </a:pPr>
            <a:fld id="{11C0A0BD-18F5-4CE2-9B1F-6352B9E5B70F}" type="slidenum">
              <a:rPr lang="it-IT"/>
              <a:pPr>
                <a:defRPr/>
              </a:pPr>
              <a:t>‹N›</a:t>
            </a:fld>
            <a:endParaRPr lang="it-IT"/>
          </a:p>
        </p:txBody>
      </p:sp>
    </p:spTree>
    <p:extLst>
      <p:ext uri="{BB962C8B-B14F-4D97-AF65-F5344CB8AC3E}">
        <p14:creationId xmlns:p14="http://schemas.microsoft.com/office/powerpoint/2010/main" xmlns="" val="417391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1024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93BC73-3904-4C53-9C39-BFD18B1EF00F}" type="slidenum">
              <a:rPr lang="it-IT" smtClean="0"/>
              <a:pPr fontAlgn="base">
                <a:spcBef>
                  <a:spcPct val="0"/>
                </a:spcBef>
                <a:spcAft>
                  <a:spcPct val="0"/>
                </a:spcAft>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10</a:t>
            </a:fld>
            <a:endParaRPr lang="it-IT">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11</a:t>
            </a:fld>
            <a:endParaRPr lang="it-IT">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12</a:t>
            </a:fld>
            <a:endParaRPr lang="it-IT">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13</a:t>
            </a:fld>
            <a:endParaRPr lang="it-IT">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14</a:t>
            </a:fld>
            <a:endParaRPr lang="it-IT">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2</a:t>
            </a:fld>
            <a:endParaRPr lang="it-IT">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3</a:t>
            </a:fld>
            <a:endParaRPr lang="it-IT">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4</a:t>
            </a:fld>
            <a:endParaRPr lang="it-IT">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5</a:t>
            </a:fld>
            <a:endParaRPr lang="it-IT">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6</a:t>
            </a:fld>
            <a:endParaRPr lang="it-IT">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7</a:t>
            </a:fld>
            <a:endParaRPr lang="it-IT">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8</a:t>
            </a:fld>
            <a:endParaRPr lang="it-IT">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1C0A0BD-18F5-4CE2-9B1F-6352B9E5B70F}" type="slidenum">
              <a:rPr lang="it-IT" smtClean="0">
                <a:solidFill>
                  <a:prstClr val="black"/>
                </a:solidFill>
              </a:rPr>
              <a:pPr>
                <a:defRPr/>
              </a:pPr>
              <a:t>9</a:t>
            </a:fld>
            <a:endParaRPr lang="it-IT">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4D568D3-C296-48C4-9DC2-5CF9413E09B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pPr>
              <a:defRPr/>
            </a:pPr>
            <a:endParaRPr lang="it-IT"/>
          </a:p>
        </p:txBody>
      </p:sp>
      <p:sp>
        <p:nvSpPr>
          <p:cNvPr id="4" name="Segnaposto numero diapositiva 3"/>
          <p:cNvSpPr>
            <a:spLocks noGrp="1"/>
          </p:cNvSpPr>
          <p:nvPr>
            <p:ph type="sldNum" sz="quarter" idx="12"/>
          </p:nvPr>
        </p:nvSpPr>
        <p:spPr>
          <a:xfrm>
            <a:off x="8215313" y="6356350"/>
            <a:ext cx="471487" cy="365125"/>
          </a:xfrm>
        </p:spPr>
        <p:txBody>
          <a:bodyPr/>
          <a:lstStyle>
            <a:lvl1pPr>
              <a:defRPr/>
            </a:lvl1pPr>
          </a:lstStyle>
          <a:p>
            <a:pPr>
              <a:defRPr/>
            </a:pPr>
            <a:fld id="{38E507DA-3CA3-4CAA-9798-1BAEDD74398A}" type="slidenum">
              <a:rPr lang="it-IT"/>
              <a:pPr>
                <a:defRPr/>
              </a:pPr>
              <a:t>‹N›</a:t>
            </a:fld>
            <a:endParaRPr lang="it-IT" dirty="0"/>
          </a:p>
        </p:txBody>
      </p:sp>
      <p:sp>
        <p:nvSpPr>
          <p:cNvPr id="6" name="Rectangle 18"/>
          <p:cNvSpPr>
            <a:spLocks noChangeArrowheads="1"/>
          </p:cNvSpPr>
          <p:nvPr userDrawn="1"/>
        </p:nvSpPr>
        <p:spPr bwMode="auto">
          <a:xfrm>
            <a:off x="2051720" y="6532563"/>
            <a:ext cx="5040560" cy="184666"/>
          </a:xfrm>
          <a:prstGeom prst="rect">
            <a:avLst/>
          </a:prstGeom>
          <a:noFill/>
          <a:ln w="9525">
            <a:noFill/>
            <a:miter lim="800000"/>
            <a:headEnd/>
            <a:tailEnd/>
          </a:ln>
        </p:spPr>
        <p:txBody>
          <a:bodyPr wrap="square">
            <a:spAutoFit/>
          </a:bodyPr>
          <a:lstStyle/>
          <a:p>
            <a:pPr>
              <a:defRPr/>
            </a:pPr>
            <a:r>
              <a:rPr lang="it-IT" sz="600" i="0" dirty="0" smtClean="0">
                <a:solidFill>
                  <a:srgbClr val="637980"/>
                </a:solidFill>
                <a:latin typeface="Verdana" pitchFamily="34" charset="0"/>
                <a:ea typeface="Verdana" pitchFamily="34" charset="0"/>
                <a:cs typeface="Verdana" pitchFamily="34" charset="0"/>
              </a:rPr>
              <a:t>DISTRIBUZIONE &amp; RE-DISTRIBUZIONE DEI CONTENUTI DIGITALI</a:t>
            </a:r>
            <a:r>
              <a:rPr lang="it-IT" sz="600" i="0" baseline="0" dirty="0" smtClean="0">
                <a:solidFill>
                  <a:srgbClr val="637980"/>
                </a:solidFill>
                <a:latin typeface="Verdana" pitchFamily="34" charset="0"/>
                <a:ea typeface="Verdana" pitchFamily="34" charset="0"/>
                <a:cs typeface="Verdana" pitchFamily="34" charset="0"/>
              </a:rPr>
              <a:t>     -     </a:t>
            </a:r>
            <a:r>
              <a:rPr lang="it-IT" sz="600" i="1" dirty="0" smtClean="0">
                <a:solidFill>
                  <a:srgbClr val="637980"/>
                </a:solidFill>
                <a:latin typeface="Verdana" pitchFamily="34" charset="0"/>
                <a:ea typeface="Verdana" pitchFamily="34" charset="0"/>
                <a:cs typeface="Verdana" pitchFamily="34" charset="0"/>
              </a:rPr>
              <a:t>Luglio</a:t>
            </a:r>
            <a:r>
              <a:rPr lang="it-IT" sz="600" i="1" baseline="0" dirty="0" smtClean="0">
                <a:solidFill>
                  <a:srgbClr val="637980"/>
                </a:solidFill>
                <a:latin typeface="Verdana" pitchFamily="34" charset="0"/>
                <a:ea typeface="Verdana" pitchFamily="34" charset="0"/>
                <a:cs typeface="Verdana" pitchFamily="34" charset="0"/>
              </a:rPr>
              <a:t> 2015</a:t>
            </a:r>
            <a:endParaRPr lang="it-IT" sz="600" b="0" i="1" dirty="0">
              <a:solidFill>
                <a:srgbClr val="FF0000"/>
              </a:solidFill>
              <a:latin typeface="Verdana" pitchFamily="34" charset="0"/>
              <a:ea typeface="Verdana" pitchFamily="34" charset="0"/>
              <a:cs typeface="Verdana"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Click to edit Master title style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462D4D0-B303-4ED0-A3E1-31E1C0DFE7E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55" r:id="rId2"/>
    <p:sldLayoutId id="2147483757" r:id="rId3"/>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1.jpeg"/><Relationship Id="rId7" Type="http://schemas.openxmlformats.org/officeDocument/2006/relationships/image" Target="../media/image9.jpeg"/><Relationship Id="rId12" Type="http://schemas.openxmlformats.org/officeDocument/2006/relationships/image" Target="../media/image11.png"/><Relationship Id="rId17" Type="http://schemas.openxmlformats.org/officeDocument/2006/relationships/image" Target="../media/image16.jpeg"/><Relationship Id="rId2" Type="http://schemas.openxmlformats.org/officeDocument/2006/relationships/notesSlide" Target="../notesSlides/notesSlide4.xml"/><Relationship Id="rId16"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0.jpeg"/><Relationship Id="rId5" Type="http://schemas.openxmlformats.org/officeDocument/2006/relationships/image" Target="../media/image7.png"/><Relationship Id="rId15" Type="http://schemas.openxmlformats.org/officeDocument/2006/relationships/image" Target="../media/image14.png"/><Relationship Id="rId10" Type="http://schemas.openxmlformats.org/officeDocument/2006/relationships/image" Target="../media/image5.png"/><Relationship Id="rId4" Type="http://schemas.openxmlformats.org/officeDocument/2006/relationships/image" Target="../media/image2.jpeg"/><Relationship Id="rId9" Type="http://schemas.openxmlformats.org/officeDocument/2006/relationships/image" Target="../media/image4.jpe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30" name="TextBox 31"/>
          <p:cNvSpPr txBox="1">
            <a:spLocks noChangeArrowheads="1"/>
          </p:cNvSpPr>
          <p:nvPr/>
        </p:nvSpPr>
        <p:spPr bwMode="auto">
          <a:xfrm>
            <a:off x="468313" y="2052424"/>
            <a:ext cx="8280400" cy="3600986"/>
          </a:xfrm>
          <a:prstGeom prst="rect">
            <a:avLst/>
          </a:prstGeom>
          <a:noFill/>
          <a:ln w="9525">
            <a:noFill/>
            <a:miter lim="800000"/>
            <a:headEnd/>
            <a:tailEnd/>
          </a:ln>
        </p:spPr>
        <p:txBody>
          <a:bodyPr wrap="square">
            <a:spAutoFit/>
          </a:bodyPr>
          <a:lstStyle/>
          <a:p>
            <a:pPr algn="ctr">
              <a:defRPr/>
            </a:pPr>
            <a:endParaRPr lang="it-IT" b="1" dirty="0" smtClean="0">
              <a:solidFill>
                <a:srgbClr val="637980"/>
              </a:solidFill>
              <a:latin typeface="Verdana" pitchFamily="34" charset="0"/>
              <a:ea typeface="+mj-ea"/>
              <a:cs typeface="+mj-cs"/>
            </a:endParaRPr>
          </a:p>
          <a:p>
            <a:pPr algn="ctr">
              <a:defRPr/>
            </a:pPr>
            <a:endParaRPr lang="it-IT" b="1" dirty="0" smtClean="0">
              <a:solidFill>
                <a:srgbClr val="637980"/>
              </a:solidFill>
              <a:latin typeface="Verdana" pitchFamily="34" charset="0"/>
              <a:ea typeface="+mj-ea"/>
              <a:cs typeface="+mj-cs"/>
            </a:endParaRPr>
          </a:p>
          <a:p>
            <a:pPr algn="ctr">
              <a:defRPr/>
            </a:pPr>
            <a:r>
              <a:rPr lang="it-IT" sz="2400" b="1" dirty="0" smtClean="0">
                <a:solidFill>
                  <a:srgbClr val="637980"/>
                </a:solidFill>
                <a:latin typeface="Verdana" pitchFamily="34" charset="0"/>
                <a:ea typeface="+mj-ea"/>
                <a:cs typeface="+mj-cs"/>
              </a:rPr>
              <a:t>DISTRIBUZIONE, REDISTRIBUZIONE </a:t>
            </a:r>
            <a:br>
              <a:rPr lang="it-IT" sz="2400" b="1" dirty="0" smtClean="0">
                <a:solidFill>
                  <a:srgbClr val="637980"/>
                </a:solidFill>
                <a:latin typeface="Verdana" pitchFamily="34" charset="0"/>
                <a:ea typeface="+mj-ea"/>
                <a:cs typeface="+mj-cs"/>
              </a:rPr>
            </a:br>
            <a:r>
              <a:rPr lang="it-IT" sz="2400" b="1" dirty="0" smtClean="0">
                <a:solidFill>
                  <a:srgbClr val="637980"/>
                </a:solidFill>
                <a:latin typeface="Verdana" pitchFamily="34" charset="0"/>
                <a:ea typeface="+mj-ea"/>
                <a:cs typeface="+mj-cs"/>
              </a:rPr>
              <a:t>E RIUTILIZZO DEI CONTENUTI </a:t>
            </a:r>
            <a:br>
              <a:rPr lang="it-IT" sz="2400" b="1" dirty="0" smtClean="0">
                <a:solidFill>
                  <a:srgbClr val="637980"/>
                </a:solidFill>
                <a:latin typeface="Verdana" pitchFamily="34" charset="0"/>
                <a:ea typeface="+mj-ea"/>
                <a:cs typeface="+mj-cs"/>
              </a:rPr>
            </a:br>
            <a:r>
              <a:rPr lang="it-IT" sz="2400" b="1" dirty="0" smtClean="0">
                <a:solidFill>
                  <a:srgbClr val="637980"/>
                </a:solidFill>
                <a:latin typeface="Verdana" pitchFamily="34" charset="0"/>
                <a:ea typeface="+mj-ea"/>
                <a:cs typeface="+mj-cs"/>
              </a:rPr>
              <a:t>NEL MERCATO DIGITALE</a:t>
            </a:r>
          </a:p>
          <a:p>
            <a:pPr algn="ctr">
              <a:defRPr/>
            </a:pPr>
            <a:endParaRPr lang="it-IT" sz="2000" b="1" dirty="0" smtClean="0">
              <a:solidFill>
                <a:srgbClr val="637980"/>
              </a:solidFill>
              <a:latin typeface="Verdana" pitchFamily="34" charset="0"/>
              <a:ea typeface="+mj-ea"/>
              <a:cs typeface="+mj-cs"/>
            </a:endParaRPr>
          </a:p>
          <a:p>
            <a:pPr algn="ctr">
              <a:defRPr/>
            </a:pPr>
            <a:endParaRPr lang="it-IT" sz="2000" b="1" dirty="0" smtClean="0">
              <a:solidFill>
                <a:srgbClr val="637980"/>
              </a:solidFill>
              <a:latin typeface="Verdana" pitchFamily="34" charset="0"/>
              <a:ea typeface="+mj-ea"/>
              <a:cs typeface="+mj-cs"/>
            </a:endParaRPr>
          </a:p>
          <a:p>
            <a:pPr algn="ctr">
              <a:defRPr/>
            </a:pPr>
            <a:r>
              <a:rPr lang="it-IT" sz="1400" b="1" dirty="0" smtClean="0">
                <a:solidFill>
                  <a:srgbClr val="637980"/>
                </a:solidFill>
                <a:latin typeface="Verdana" pitchFamily="34" charset="0"/>
                <a:ea typeface="+mj-ea"/>
                <a:cs typeface="+mj-cs"/>
              </a:rPr>
              <a:t>ALCUNE OSSERVAZIONI SULLE NUOVE DINAMICHE ECONOMICHE </a:t>
            </a:r>
            <a:br>
              <a:rPr lang="it-IT" sz="1400" b="1" dirty="0" smtClean="0">
                <a:solidFill>
                  <a:srgbClr val="637980"/>
                </a:solidFill>
                <a:latin typeface="Verdana" pitchFamily="34" charset="0"/>
                <a:ea typeface="+mj-ea"/>
                <a:cs typeface="+mj-cs"/>
              </a:rPr>
            </a:br>
            <a:r>
              <a:rPr lang="it-IT" sz="1400" b="1" dirty="0" smtClean="0">
                <a:solidFill>
                  <a:srgbClr val="637980"/>
                </a:solidFill>
                <a:latin typeface="Verdana" pitchFamily="34" charset="0"/>
                <a:ea typeface="+mj-ea"/>
                <a:cs typeface="+mj-cs"/>
              </a:rPr>
              <a:t>FRA OFFERTE GRATUITE E OFFERTE A PAGAMENTO</a:t>
            </a:r>
            <a:br>
              <a:rPr lang="it-IT" sz="1400" b="1" dirty="0" smtClean="0">
                <a:solidFill>
                  <a:srgbClr val="637980"/>
                </a:solidFill>
                <a:latin typeface="Verdana" pitchFamily="34" charset="0"/>
                <a:ea typeface="+mj-ea"/>
                <a:cs typeface="+mj-cs"/>
              </a:rPr>
            </a:br>
            <a:r>
              <a:rPr lang="it-IT" sz="1600" b="1" dirty="0" smtClean="0">
                <a:solidFill>
                  <a:srgbClr val="637980"/>
                </a:solidFill>
                <a:latin typeface="Verdana" pitchFamily="34" charset="0"/>
                <a:ea typeface="+mj-ea"/>
                <a:cs typeface="+mj-cs"/>
              </a:rPr>
              <a:t/>
            </a:r>
            <a:br>
              <a:rPr lang="it-IT" sz="1600" b="1" dirty="0" smtClean="0">
                <a:solidFill>
                  <a:srgbClr val="637980"/>
                </a:solidFill>
                <a:latin typeface="Verdana" pitchFamily="34" charset="0"/>
                <a:ea typeface="+mj-ea"/>
                <a:cs typeface="+mj-cs"/>
              </a:rPr>
            </a:br>
            <a:endParaRPr lang="it-IT" sz="1600" b="1" dirty="0" smtClean="0">
              <a:solidFill>
                <a:srgbClr val="637980"/>
              </a:solidFill>
              <a:latin typeface="Verdana" pitchFamily="34" charset="0"/>
              <a:ea typeface="+mj-ea"/>
              <a:cs typeface="+mj-cs"/>
            </a:endParaRPr>
          </a:p>
          <a:p>
            <a:pPr algn="ctr">
              <a:defRPr/>
            </a:pPr>
            <a:endParaRPr lang="it-IT" sz="2000" b="1" dirty="0" smtClean="0">
              <a:solidFill>
                <a:srgbClr val="637980"/>
              </a:solidFill>
              <a:latin typeface="Verdana" pitchFamily="34" charset="0"/>
              <a:ea typeface="+mj-ea"/>
              <a:cs typeface="+mj-cs"/>
            </a:endParaRPr>
          </a:p>
        </p:txBody>
      </p:sp>
      <p:sp>
        <p:nvSpPr>
          <p:cNvPr id="5126" name="Line 37"/>
          <p:cNvSpPr>
            <a:spLocks noChangeShapeType="1"/>
          </p:cNvSpPr>
          <p:nvPr/>
        </p:nvSpPr>
        <p:spPr bwMode="auto">
          <a:xfrm flipV="1">
            <a:off x="458788" y="1341438"/>
            <a:ext cx="8280400" cy="0"/>
          </a:xfrm>
          <a:prstGeom prst="line">
            <a:avLst/>
          </a:prstGeom>
          <a:noFill/>
          <a:ln w="9525">
            <a:solidFill>
              <a:srgbClr val="637980"/>
            </a:solidFill>
            <a:round/>
            <a:headEnd/>
            <a:tailEnd/>
          </a:ln>
        </p:spPr>
        <p:txBody>
          <a:bodyPr wrap="none" anchor="ctr"/>
          <a:lstStyle/>
          <a:p>
            <a:endParaRPr lang="en-US" dirty="0">
              <a:solidFill>
                <a:prstClr val="black"/>
              </a:solidFill>
              <a:latin typeface="+mj-lt"/>
            </a:endParaRPr>
          </a:p>
        </p:txBody>
      </p:sp>
      <p:pic>
        <p:nvPicPr>
          <p:cNvPr id="28" name="Picture 15" descr="logo e-mediainstitute per documenti"/>
          <p:cNvPicPr>
            <a:picLocks noChangeAspect="1" noChangeArrowheads="1"/>
          </p:cNvPicPr>
          <p:nvPr/>
        </p:nvPicPr>
        <p:blipFill>
          <a:blip r:embed="rId3" cstate="print"/>
          <a:srcRect/>
          <a:stretch>
            <a:fillRect/>
          </a:stretch>
        </p:blipFill>
        <p:spPr bwMode="auto">
          <a:xfrm>
            <a:off x="455425" y="571500"/>
            <a:ext cx="1604963" cy="668338"/>
          </a:xfrm>
          <a:prstGeom prst="rect">
            <a:avLst/>
          </a:prstGeom>
          <a:noFill/>
          <a:ln w="9525">
            <a:noFill/>
            <a:miter lim="800000"/>
            <a:headEnd/>
            <a:tailEnd/>
          </a:ln>
        </p:spPr>
      </p:pic>
      <p:sp>
        <p:nvSpPr>
          <p:cNvPr id="31" name="CasellaDiTesto 30"/>
          <p:cNvSpPr txBox="1"/>
          <p:nvPr/>
        </p:nvSpPr>
        <p:spPr>
          <a:xfrm>
            <a:off x="523232" y="3140968"/>
            <a:ext cx="8321573" cy="769441"/>
          </a:xfrm>
          <a:prstGeom prst="rect">
            <a:avLst/>
          </a:prstGeom>
          <a:noFill/>
        </p:spPr>
        <p:txBody>
          <a:bodyPr wrap="none" rtlCol="0">
            <a:spAutoFit/>
          </a:bodyPr>
          <a:lstStyle/>
          <a:p>
            <a:pPr algn="r"/>
            <a:endParaRPr lang="it-IT" sz="1400" i="1" dirty="0" smtClean="0">
              <a:solidFill>
                <a:srgbClr val="637980"/>
              </a:solidFill>
              <a:latin typeface="Verdana" pitchFamily="34" charset="0"/>
              <a:ea typeface="Verdana" pitchFamily="34" charset="0"/>
              <a:cs typeface="Verdana" pitchFamily="34" charset="0"/>
            </a:endParaRPr>
          </a:p>
          <a:p>
            <a:pPr algn="r"/>
            <a:endParaRPr lang="it-IT" sz="1400" dirty="0" smtClean="0">
              <a:solidFill>
                <a:srgbClr val="637980"/>
              </a:solidFill>
              <a:latin typeface="Verdana" pitchFamily="34" charset="0"/>
            </a:endParaRPr>
          </a:p>
          <a:p>
            <a:endParaRPr lang="it-IT" sz="1600" dirty="0"/>
          </a:p>
        </p:txBody>
      </p:sp>
      <p:sp>
        <p:nvSpPr>
          <p:cNvPr id="33" name="Rectangle 18"/>
          <p:cNvSpPr>
            <a:spLocks noChangeArrowheads="1"/>
          </p:cNvSpPr>
          <p:nvPr/>
        </p:nvSpPr>
        <p:spPr bwMode="auto">
          <a:xfrm>
            <a:off x="7683809" y="1081311"/>
            <a:ext cx="1189621" cy="276999"/>
          </a:xfrm>
          <a:prstGeom prst="rect">
            <a:avLst/>
          </a:prstGeom>
          <a:noFill/>
          <a:ln w="9525">
            <a:noFill/>
            <a:miter lim="800000"/>
            <a:headEnd/>
            <a:tailEnd/>
          </a:ln>
        </p:spPr>
        <p:txBody>
          <a:bodyPr wrap="none">
            <a:spAutoFit/>
          </a:bodyPr>
          <a:lstStyle/>
          <a:p>
            <a:r>
              <a:rPr lang="en-US" sz="1200" dirty="0" smtClean="0">
                <a:solidFill>
                  <a:srgbClr val="637980"/>
                </a:solidFill>
                <a:latin typeface="+mj-lt"/>
              </a:rPr>
              <a:t>28 LUGLIO 2015</a:t>
            </a:r>
            <a:endParaRPr lang="en-US" sz="1000" i="1" dirty="0" smtClean="0">
              <a:solidFill>
                <a:schemeClr val="accent2"/>
              </a:solidFill>
              <a:latin typeface="+mj-lt"/>
            </a:endParaRPr>
          </a:p>
        </p:txBody>
      </p:sp>
      <p:sp>
        <p:nvSpPr>
          <p:cNvPr id="43"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10</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I COSTI </a:t>
            </a:r>
            <a:r>
              <a:rPr lang="it-IT" sz="1300" b="1" i="1" cap="all" dirty="0" err="1" smtClean="0">
                <a:solidFill>
                  <a:srgbClr val="637980"/>
                </a:solidFill>
                <a:latin typeface="Verdana" pitchFamily="34" charset="0"/>
              </a:rPr>
              <a:t>DI</a:t>
            </a:r>
            <a:r>
              <a:rPr lang="it-IT" sz="1300" b="1" i="1" cap="all" dirty="0" smtClean="0">
                <a:solidFill>
                  <a:srgbClr val="637980"/>
                </a:solidFill>
                <a:latin typeface="Verdana" pitchFamily="34" charset="0"/>
              </a:rPr>
              <a:t> ACQUISIZIONE </a:t>
            </a:r>
            <a:br>
              <a:rPr lang="it-IT" sz="1300" b="1" i="1" cap="all" dirty="0" smtClean="0">
                <a:solidFill>
                  <a:srgbClr val="637980"/>
                </a:solidFill>
                <a:latin typeface="Verdana" pitchFamily="34" charset="0"/>
              </a:rPr>
            </a:br>
            <a:r>
              <a:rPr lang="it-IT" sz="1300" b="1" i="1" cap="all" dirty="0" smtClean="0">
                <a:solidFill>
                  <a:srgbClr val="637980"/>
                </a:solidFill>
                <a:latin typeface="Verdana" pitchFamily="34" charset="0"/>
              </a:rPr>
              <a:t>DEI CONTENUTI FREE</a:t>
            </a:r>
          </a:p>
        </p:txBody>
      </p:sp>
      <p:sp>
        <p:nvSpPr>
          <p:cNvPr id="60" name="Triangolo isoscele 59"/>
          <p:cNvSpPr/>
          <p:nvPr/>
        </p:nvSpPr>
        <p:spPr>
          <a:xfrm>
            <a:off x="2843808" y="2865040"/>
            <a:ext cx="3425458" cy="2579663"/>
          </a:xfrm>
          <a:prstGeom prst="triangle">
            <a:avLst/>
          </a:prstGeom>
          <a:solidFill>
            <a:schemeClr val="bg2">
              <a:lumMod val="20000"/>
              <a:lumOff val="8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2" name="Ovale 61"/>
          <p:cNvSpPr/>
          <p:nvPr/>
        </p:nvSpPr>
        <p:spPr>
          <a:xfrm>
            <a:off x="1835696" y="4940498"/>
            <a:ext cx="2229850" cy="936104"/>
          </a:xfrm>
          <a:prstGeom prst="ellipse">
            <a:avLst/>
          </a:prstGeom>
          <a:solidFill>
            <a:schemeClr val="accent4">
              <a:lumMod val="60000"/>
              <a:lumOff val="4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cap="all" dirty="0" smtClean="0">
                <a:solidFill>
                  <a:schemeClr val="bg1"/>
                </a:solidFill>
              </a:rPr>
              <a:t>ATTRARRE UTENTI</a:t>
            </a:r>
            <a:br>
              <a:rPr lang="it-IT" sz="900" b="1" cap="all" dirty="0" smtClean="0">
                <a:solidFill>
                  <a:schemeClr val="bg1"/>
                </a:solidFill>
              </a:rPr>
            </a:br>
            <a:r>
              <a:rPr lang="it-IT" sz="900" b="1" cap="all" dirty="0" smtClean="0">
                <a:solidFill>
                  <a:schemeClr val="bg1"/>
                </a:solidFill>
              </a:rPr>
              <a:t>CON UN’ OFFERTA </a:t>
            </a:r>
            <a:br>
              <a:rPr lang="it-IT" sz="900" b="1" cap="all" dirty="0" smtClean="0">
                <a:solidFill>
                  <a:schemeClr val="bg1"/>
                </a:solidFill>
              </a:rPr>
            </a:br>
            <a:r>
              <a:rPr lang="it-IT" sz="900" b="1" cap="all" dirty="0" smtClean="0">
                <a:solidFill>
                  <a:schemeClr val="bg1"/>
                </a:solidFill>
              </a:rPr>
              <a:t>ESTREMAMENTE AMPIA</a:t>
            </a:r>
            <a:br>
              <a:rPr lang="it-IT" sz="900" b="1" cap="all" dirty="0" smtClean="0">
                <a:solidFill>
                  <a:schemeClr val="bg1"/>
                </a:solidFill>
              </a:rPr>
            </a:br>
            <a:r>
              <a:rPr lang="it-IT" sz="900" b="1" cap="all" dirty="0" smtClean="0">
                <a:solidFill>
                  <a:schemeClr val="bg1"/>
                </a:solidFill>
              </a:rPr>
              <a:t>E  TENDENZIALMENTE “COMPLETA”</a:t>
            </a:r>
            <a:endParaRPr lang="it-IT" sz="900" b="1" dirty="0">
              <a:solidFill>
                <a:schemeClr val="bg1"/>
              </a:solidFill>
            </a:endParaRPr>
          </a:p>
        </p:txBody>
      </p:sp>
      <p:sp>
        <p:nvSpPr>
          <p:cNvPr id="64" name="CasellaDiTesto 63"/>
          <p:cNvSpPr txBox="1"/>
          <p:nvPr/>
        </p:nvSpPr>
        <p:spPr>
          <a:xfrm>
            <a:off x="3966458" y="4508450"/>
            <a:ext cx="1197764" cy="400110"/>
          </a:xfrm>
          <a:prstGeom prst="rect">
            <a:avLst/>
          </a:prstGeom>
          <a:noFill/>
        </p:spPr>
        <p:txBody>
          <a:bodyPr wrap="none" rtlCol="0">
            <a:spAutoFit/>
          </a:bodyPr>
          <a:lstStyle/>
          <a:p>
            <a:pPr algn="ctr"/>
            <a:r>
              <a:rPr lang="it-IT" sz="1000" dirty="0" smtClean="0">
                <a:latin typeface="+mj-lt"/>
              </a:rPr>
              <a:t>OFFERTE GRATUITE</a:t>
            </a:r>
            <a:br>
              <a:rPr lang="it-IT" sz="1000" dirty="0" smtClean="0">
                <a:latin typeface="+mj-lt"/>
              </a:rPr>
            </a:br>
            <a:r>
              <a:rPr lang="it-IT" sz="1000" dirty="0" smtClean="0">
                <a:latin typeface="+mj-lt"/>
              </a:rPr>
              <a:t>(FREE-TO-VIEW)</a:t>
            </a:r>
            <a:endParaRPr lang="it-IT" sz="1000" dirty="0">
              <a:latin typeface="+mj-lt"/>
            </a:endParaRPr>
          </a:p>
        </p:txBody>
      </p:sp>
      <p:sp>
        <p:nvSpPr>
          <p:cNvPr id="65" name="Triangolo isoscele 64"/>
          <p:cNvSpPr/>
          <p:nvPr/>
        </p:nvSpPr>
        <p:spPr>
          <a:xfrm>
            <a:off x="3581140" y="2870799"/>
            <a:ext cx="1944216" cy="1274985"/>
          </a:xfrm>
          <a:prstGeom prst="triangle">
            <a:avLst/>
          </a:prstGeom>
          <a:solidFill>
            <a:schemeClr val="accent3">
              <a:lumMod val="40000"/>
              <a:lumOff val="6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8" name="Ovale 67"/>
          <p:cNvSpPr/>
          <p:nvPr/>
        </p:nvSpPr>
        <p:spPr>
          <a:xfrm>
            <a:off x="5112958" y="4940498"/>
            <a:ext cx="2229850" cy="936104"/>
          </a:xfrm>
          <a:prstGeom prst="ellipse">
            <a:avLst/>
          </a:prstGeom>
          <a:solidFill>
            <a:schemeClr val="accent4">
              <a:lumMod val="60000"/>
              <a:lumOff val="4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cap="all" dirty="0" smtClean="0">
                <a:solidFill>
                  <a:schemeClr val="bg1"/>
                </a:solidFill>
              </a:rPr>
              <a:t>RAFFORZARE </a:t>
            </a:r>
            <a:br>
              <a:rPr lang="it-IT" sz="900" b="1" cap="all" dirty="0" smtClean="0">
                <a:solidFill>
                  <a:schemeClr val="bg1"/>
                </a:solidFill>
              </a:rPr>
            </a:br>
            <a:r>
              <a:rPr lang="it-IT" sz="900" b="1" cap="all" dirty="0" smtClean="0">
                <a:solidFill>
                  <a:schemeClr val="bg1"/>
                </a:solidFill>
              </a:rPr>
              <a:t>LA PIATTAFORMA VERSO </a:t>
            </a:r>
            <a:br>
              <a:rPr lang="it-IT" sz="900" b="1" cap="all" dirty="0" smtClean="0">
                <a:solidFill>
                  <a:schemeClr val="bg1"/>
                </a:solidFill>
              </a:rPr>
            </a:br>
            <a:r>
              <a:rPr lang="it-IT" sz="900" b="1" cap="all" dirty="0" smtClean="0">
                <a:solidFill>
                  <a:schemeClr val="bg1"/>
                </a:solidFill>
              </a:rPr>
              <a:t>le TERZE PARTI </a:t>
            </a:r>
            <a:br>
              <a:rPr lang="it-IT" sz="900" b="1" cap="all" dirty="0" smtClean="0">
                <a:solidFill>
                  <a:schemeClr val="bg1"/>
                </a:solidFill>
              </a:rPr>
            </a:br>
            <a:r>
              <a:rPr lang="it-IT" sz="900" b="1" cap="all" dirty="0" smtClean="0">
                <a:solidFill>
                  <a:schemeClr val="bg1"/>
                </a:solidFill>
              </a:rPr>
              <a:t>(fornitori di contenuti e inserzionisti)</a:t>
            </a:r>
          </a:p>
        </p:txBody>
      </p:sp>
      <p:sp>
        <p:nvSpPr>
          <p:cNvPr id="70" name="CasellaDiTesto 69"/>
          <p:cNvSpPr txBox="1"/>
          <p:nvPr/>
        </p:nvSpPr>
        <p:spPr>
          <a:xfrm>
            <a:off x="4213427" y="3468460"/>
            <a:ext cx="713657" cy="400110"/>
          </a:xfrm>
          <a:prstGeom prst="rect">
            <a:avLst/>
          </a:prstGeom>
          <a:noFill/>
        </p:spPr>
        <p:txBody>
          <a:bodyPr wrap="none" rtlCol="0">
            <a:spAutoFit/>
          </a:bodyPr>
          <a:lstStyle/>
          <a:p>
            <a:pPr algn="ctr"/>
            <a:r>
              <a:rPr lang="it-IT" sz="1000" dirty="0" smtClean="0">
                <a:latin typeface="+mj-lt"/>
              </a:rPr>
              <a:t>OFFERTE </a:t>
            </a:r>
            <a:br>
              <a:rPr lang="it-IT" sz="1000" dirty="0" smtClean="0">
                <a:latin typeface="+mj-lt"/>
              </a:rPr>
            </a:br>
            <a:r>
              <a:rPr lang="it-IT" sz="1000" dirty="0" smtClean="0">
                <a:latin typeface="+mj-lt"/>
              </a:rPr>
              <a:t>PREMIUM</a:t>
            </a:r>
            <a:endParaRPr lang="it-IT" sz="1000" dirty="0">
              <a:latin typeface="+mj-lt"/>
            </a:endParaRPr>
          </a:p>
        </p:txBody>
      </p:sp>
      <p:sp>
        <p:nvSpPr>
          <p:cNvPr id="71" name="Arco 70"/>
          <p:cNvSpPr/>
          <p:nvPr/>
        </p:nvSpPr>
        <p:spPr>
          <a:xfrm>
            <a:off x="2483768" y="3932386"/>
            <a:ext cx="2088232" cy="2520950"/>
          </a:xfrm>
          <a:prstGeom prst="arc">
            <a:avLst>
              <a:gd name="adj1" fmla="val 10859950"/>
              <a:gd name="adj2" fmla="val 16175451"/>
            </a:avLst>
          </a:prstGeom>
          <a:ln w="57150">
            <a:solidFill>
              <a:schemeClr val="bg1">
                <a:lumMod val="8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2" name="Arco 71"/>
          <p:cNvSpPr/>
          <p:nvPr/>
        </p:nvSpPr>
        <p:spPr>
          <a:xfrm flipH="1">
            <a:off x="4427984" y="3932386"/>
            <a:ext cx="2088232" cy="2520950"/>
          </a:xfrm>
          <a:prstGeom prst="arc">
            <a:avLst>
              <a:gd name="adj1" fmla="val 10859950"/>
              <a:gd name="adj2" fmla="val 16175451"/>
            </a:avLst>
          </a:prstGeom>
          <a:ln w="57150">
            <a:solidFill>
              <a:schemeClr val="bg1">
                <a:lumMod val="8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7" name="Ovale 96"/>
          <p:cNvSpPr/>
          <p:nvPr/>
        </p:nvSpPr>
        <p:spPr>
          <a:xfrm>
            <a:off x="3459774" y="2276872"/>
            <a:ext cx="2229850" cy="936104"/>
          </a:xfrm>
          <a:prstGeom prst="ellipse">
            <a:avLst/>
          </a:prstGeom>
          <a:solidFill>
            <a:schemeClr val="accent4">
              <a:lumMod val="60000"/>
              <a:lumOff val="4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cap="all" dirty="0" smtClean="0">
                <a:solidFill>
                  <a:schemeClr val="bg1"/>
                </a:solidFill>
              </a:rPr>
              <a:t>OFFRIRE CONTENUTI A PAGAMENTO A UNA MASSA, LA PIÙAMPIA POSSIBILE,</a:t>
            </a:r>
            <a:br>
              <a:rPr lang="it-IT" sz="900" b="1" cap="all" dirty="0" smtClean="0">
                <a:solidFill>
                  <a:schemeClr val="bg1"/>
                </a:solidFill>
              </a:rPr>
            </a:br>
            <a:r>
              <a:rPr lang="it-IT" sz="900" b="1" cap="all" dirty="0" err="1" smtClean="0">
                <a:solidFill>
                  <a:schemeClr val="bg1"/>
                </a:solidFill>
              </a:rPr>
              <a:t>DI</a:t>
            </a:r>
            <a:r>
              <a:rPr lang="it-IT" sz="900" b="1" cap="all" dirty="0" smtClean="0">
                <a:solidFill>
                  <a:schemeClr val="bg1"/>
                </a:solidFill>
              </a:rPr>
              <a:t> UTENTI</a:t>
            </a:r>
          </a:p>
        </p:txBody>
      </p:sp>
      <p:pic>
        <p:nvPicPr>
          <p:cNvPr id="22" name="Picture 2" descr="http://smartdns.com/wp-content/uploads/2015/02/Hulu_SmartDNS_Logo_Large.jpg"/>
          <p:cNvPicPr>
            <a:picLocks noChangeAspect="1" noChangeArrowheads="1"/>
          </p:cNvPicPr>
          <p:nvPr/>
        </p:nvPicPr>
        <p:blipFill>
          <a:blip r:embed="rId4" cstate="print"/>
          <a:srcRect t="27164" b="27122"/>
          <a:stretch>
            <a:fillRect/>
          </a:stretch>
        </p:blipFill>
        <p:spPr bwMode="auto">
          <a:xfrm>
            <a:off x="540321" y="3988956"/>
            <a:ext cx="1295375" cy="592172"/>
          </a:xfrm>
          <a:prstGeom prst="rect">
            <a:avLst/>
          </a:prstGeom>
          <a:noFill/>
        </p:spPr>
      </p:pic>
      <p:pic>
        <p:nvPicPr>
          <p:cNvPr id="23" name="Picture 2" descr="File:Spotify.sv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37314" y="4046996"/>
            <a:ext cx="1511399" cy="476092"/>
          </a:xfrm>
          <a:prstGeom prst="rect">
            <a:avLst/>
          </a:prstGeom>
          <a:noFill/>
          <a:extLst>
            <a:ext uri="{909E8E84-426E-40DD-AFC4-6F175D3DCCD1}">
              <a14:hiddenFill xmlns="" xmlns:a14="http://schemas.microsoft.com/office/drawing/2010/main">
                <a:solidFill>
                  <a:srgbClr val="FFFFFF"/>
                </a:solidFill>
              </a14:hiddenFill>
            </a:ext>
          </a:extLst>
        </p:spPr>
      </p:pic>
      <p:sp>
        <p:nvSpPr>
          <p:cNvPr id="24" name="Arco 23"/>
          <p:cNvSpPr/>
          <p:nvPr/>
        </p:nvSpPr>
        <p:spPr>
          <a:xfrm>
            <a:off x="899592" y="3573016"/>
            <a:ext cx="1440160" cy="1872208"/>
          </a:xfrm>
          <a:prstGeom prst="arc">
            <a:avLst>
              <a:gd name="adj1" fmla="val 5622881"/>
              <a:gd name="adj2" fmla="val 10702364"/>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5" name="Arco 24"/>
          <p:cNvSpPr/>
          <p:nvPr/>
        </p:nvSpPr>
        <p:spPr>
          <a:xfrm flipH="1">
            <a:off x="6804248" y="3573016"/>
            <a:ext cx="1440160" cy="1872208"/>
          </a:xfrm>
          <a:prstGeom prst="arc">
            <a:avLst>
              <a:gd name="adj1" fmla="val 5622881"/>
              <a:gd name="adj2" fmla="val 10702364"/>
            </a:avLst>
          </a:prstGeom>
          <a:ln w="57150">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6" name="CasellaDiTesto 25"/>
          <p:cNvSpPr txBox="1"/>
          <p:nvPr/>
        </p:nvSpPr>
        <p:spPr>
          <a:xfrm>
            <a:off x="865193" y="4869160"/>
            <a:ext cx="312906" cy="369332"/>
          </a:xfrm>
          <a:prstGeom prst="rect">
            <a:avLst/>
          </a:prstGeom>
          <a:solidFill>
            <a:schemeClr val="bg1"/>
          </a:solidFill>
        </p:spPr>
        <p:txBody>
          <a:bodyPr wrap="none" rtlCol="0">
            <a:spAutoFit/>
          </a:bodyPr>
          <a:lstStyle/>
          <a:p>
            <a:r>
              <a:rPr lang="it-IT" b="1" dirty="0" smtClean="0">
                <a:solidFill>
                  <a:schemeClr val="accent1"/>
                </a:solidFill>
              </a:rPr>
              <a:t>$</a:t>
            </a:r>
            <a:endParaRPr lang="it-IT" b="1" dirty="0">
              <a:solidFill>
                <a:schemeClr val="accent1"/>
              </a:solidFill>
            </a:endParaRPr>
          </a:p>
        </p:txBody>
      </p:sp>
      <p:sp>
        <p:nvSpPr>
          <p:cNvPr id="27" name="CasellaDiTesto 26"/>
          <p:cNvSpPr txBox="1"/>
          <p:nvPr/>
        </p:nvSpPr>
        <p:spPr>
          <a:xfrm>
            <a:off x="7969602" y="4869160"/>
            <a:ext cx="312906" cy="369332"/>
          </a:xfrm>
          <a:prstGeom prst="rect">
            <a:avLst/>
          </a:prstGeom>
          <a:solidFill>
            <a:schemeClr val="bg1"/>
          </a:solidFill>
        </p:spPr>
        <p:txBody>
          <a:bodyPr wrap="none" rtlCol="0">
            <a:spAutoFit/>
          </a:bodyPr>
          <a:lstStyle/>
          <a:p>
            <a:r>
              <a:rPr lang="it-IT" b="1" dirty="0" smtClean="0">
                <a:solidFill>
                  <a:schemeClr val="accent1"/>
                </a:solidFill>
              </a:rPr>
              <a:t>$</a:t>
            </a:r>
            <a:endParaRPr lang="it-IT" b="1" dirty="0">
              <a:solidFill>
                <a:schemeClr val="accent1"/>
              </a:solidFill>
            </a:endParaRPr>
          </a:p>
        </p:txBody>
      </p:sp>
      <p:sp>
        <p:nvSpPr>
          <p:cNvPr id="2057" name="Freeform 9"/>
          <p:cNvSpPr>
            <a:spLocks noEditPoints="1"/>
          </p:cNvSpPr>
          <p:nvPr/>
        </p:nvSpPr>
        <p:spPr bwMode="auto">
          <a:xfrm>
            <a:off x="6488113" y="2385765"/>
            <a:ext cx="2052638" cy="1173163"/>
          </a:xfrm>
          <a:custGeom>
            <a:avLst/>
            <a:gdLst/>
            <a:ahLst/>
            <a:cxnLst>
              <a:cxn ang="0">
                <a:pos x="0" y="724"/>
              </a:cxn>
              <a:cxn ang="0">
                <a:pos x="96" y="724"/>
              </a:cxn>
              <a:cxn ang="0">
                <a:pos x="96" y="739"/>
              </a:cxn>
              <a:cxn ang="0">
                <a:pos x="0" y="739"/>
              </a:cxn>
              <a:cxn ang="0">
                <a:pos x="0" y="724"/>
              </a:cxn>
              <a:cxn ang="0">
                <a:pos x="240" y="698"/>
              </a:cxn>
              <a:cxn ang="0">
                <a:pos x="336" y="698"/>
              </a:cxn>
              <a:cxn ang="0">
                <a:pos x="336" y="739"/>
              </a:cxn>
              <a:cxn ang="0">
                <a:pos x="240" y="739"/>
              </a:cxn>
              <a:cxn ang="0">
                <a:pos x="240" y="698"/>
              </a:cxn>
              <a:cxn ang="0">
                <a:pos x="477" y="628"/>
              </a:cxn>
              <a:cxn ang="0">
                <a:pos x="573" y="628"/>
              </a:cxn>
              <a:cxn ang="0">
                <a:pos x="573" y="739"/>
              </a:cxn>
              <a:cxn ang="0">
                <a:pos x="477" y="739"/>
              </a:cxn>
              <a:cxn ang="0">
                <a:pos x="477" y="628"/>
              </a:cxn>
              <a:cxn ang="0">
                <a:pos x="717" y="517"/>
              </a:cxn>
              <a:cxn ang="0">
                <a:pos x="813" y="517"/>
              </a:cxn>
              <a:cxn ang="0">
                <a:pos x="813" y="739"/>
              </a:cxn>
              <a:cxn ang="0">
                <a:pos x="717" y="739"/>
              </a:cxn>
              <a:cxn ang="0">
                <a:pos x="717" y="517"/>
              </a:cxn>
              <a:cxn ang="0">
                <a:pos x="957" y="369"/>
              </a:cxn>
              <a:cxn ang="0">
                <a:pos x="1053" y="369"/>
              </a:cxn>
              <a:cxn ang="0">
                <a:pos x="1053" y="739"/>
              </a:cxn>
              <a:cxn ang="0">
                <a:pos x="957" y="739"/>
              </a:cxn>
              <a:cxn ang="0">
                <a:pos x="957" y="369"/>
              </a:cxn>
              <a:cxn ang="0">
                <a:pos x="1197" y="0"/>
              </a:cxn>
              <a:cxn ang="0">
                <a:pos x="1293" y="0"/>
              </a:cxn>
              <a:cxn ang="0">
                <a:pos x="1293" y="739"/>
              </a:cxn>
              <a:cxn ang="0">
                <a:pos x="1197" y="739"/>
              </a:cxn>
              <a:cxn ang="0">
                <a:pos x="1197" y="0"/>
              </a:cxn>
            </a:cxnLst>
            <a:rect l="0" t="0" r="r" b="b"/>
            <a:pathLst>
              <a:path w="1293" h="739">
                <a:moveTo>
                  <a:pt x="0" y="724"/>
                </a:moveTo>
                <a:lnTo>
                  <a:pt x="96" y="724"/>
                </a:lnTo>
                <a:lnTo>
                  <a:pt x="96" y="739"/>
                </a:lnTo>
                <a:lnTo>
                  <a:pt x="0" y="739"/>
                </a:lnTo>
                <a:lnTo>
                  <a:pt x="0" y="724"/>
                </a:lnTo>
                <a:close/>
                <a:moveTo>
                  <a:pt x="240" y="698"/>
                </a:moveTo>
                <a:lnTo>
                  <a:pt x="336" y="698"/>
                </a:lnTo>
                <a:lnTo>
                  <a:pt x="336" y="739"/>
                </a:lnTo>
                <a:lnTo>
                  <a:pt x="240" y="739"/>
                </a:lnTo>
                <a:lnTo>
                  <a:pt x="240" y="698"/>
                </a:lnTo>
                <a:close/>
                <a:moveTo>
                  <a:pt x="477" y="628"/>
                </a:moveTo>
                <a:lnTo>
                  <a:pt x="573" y="628"/>
                </a:lnTo>
                <a:lnTo>
                  <a:pt x="573" y="739"/>
                </a:lnTo>
                <a:lnTo>
                  <a:pt x="477" y="739"/>
                </a:lnTo>
                <a:lnTo>
                  <a:pt x="477" y="628"/>
                </a:lnTo>
                <a:close/>
                <a:moveTo>
                  <a:pt x="717" y="517"/>
                </a:moveTo>
                <a:lnTo>
                  <a:pt x="813" y="517"/>
                </a:lnTo>
                <a:lnTo>
                  <a:pt x="813" y="739"/>
                </a:lnTo>
                <a:lnTo>
                  <a:pt x="717" y="739"/>
                </a:lnTo>
                <a:lnTo>
                  <a:pt x="717" y="517"/>
                </a:lnTo>
                <a:close/>
                <a:moveTo>
                  <a:pt x="957" y="369"/>
                </a:moveTo>
                <a:lnTo>
                  <a:pt x="1053" y="369"/>
                </a:lnTo>
                <a:lnTo>
                  <a:pt x="1053" y="739"/>
                </a:lnTo>
                <a:lnTo>
                  <a:pt x="957" y="739"/>
                </a:lnTo>
                <a:lnTo>
                  <a:pt x="957" y="369"/>
                </a:lnTo>
                <a:close/>
                <a:moveTo>
                  <a:pt x="1197" y="0"/>
                </a:moveTo>
                <a:lnTo>
                  <a:pt x="1293" y="0"/>
                </a:lnTo>
                <a:lnTo>
                  <a:pt x="1293" y="739"/>
                </a:lnTo>
                <a:lnTo>
                  <a:pt x="1197" y="739"/>
                </a:lnTo>
                <a:lnTo>
                  <a:pt x="1197" y="0"/>
                </a:lnTo>
                <a:close/>
              </a:path>
            </a:pathLst>
          </a:custGeom>
          <a:solidFill>
            <a:srgbClr val="C0504D"/>
          </a:solidFill>
          <a:ln w="9525">
            <a:noFill/>
            <a:round/>
            <a:headEnd/>
            <a:tailEnd/>
          </a:ln>
        </p:spPr>
        <p:txBody>
          <a:bodyPr vert="horz" wrap="square" lIns="91440" tIns="45720" rIns="91440" bIns="45720" numCol="1" anchor="t" anchorCtr="0" compatLnSpc="1">
            <a:prstTxWarp prst="textNoShape">
              <a:avLst/>
            </a:prstTxWarp>
          </a:bodyPr>
          <a:lstStyle/>
          <a:p>
            <a:endParaRPr lang="it-IT" sz="800"/>
          </a:p>
        </p:txBody>
      </p:sp>
      <p:sp>
        <p:nvSpPr>
          <p:cNvPr id="2058" name="Rectangle 10"/>
          <p:cNvSpPr>
            <a:spLocks noChangeArrowheads="1"/>
          </p:cNvSpPr>
          <p:nvPr/>
        </p:nvSpPr>
        <p:spPr bwMode="auto">
          <a:xfrm>
            <a:off x="6372226" y="2147640"/>
            <a:ext cx="4763" cy="1408113"/>
          </a:xfrm>
          <a:prstGeom prst="rect">
            <a:avLst/>
          </a:prstGeom>
          <a:solidFill>
            <a:srgbClr val="868686"/>
          </a:solidFill>
          <a:ln w="63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sz="800"/>
          </a:p>
        </p:txBody>
      </p:sp>
      <p:sp>
        <p:nvSpPr>
          <p:cNvPr id="2059" name="Rectangle 11"/>
          <p:cNvSpPr>
            <a:spLocks noChangeArrowheads="1"/>
          </p:cNvSpPr>
          <p:nvPr/>
        </p:nvSpPr>
        <p:spPr bwMode="auto">
          <a:xfrm>
            <a:off x="6373813" y="3552577"/>
            <a:ext cx="2281238" cy="6350"/>
          </a:xfrm>
          <a:prstGeom prst="rect">
            <a:avLst/>
          </a:prstGeom>
          <a:solidFill>
            <a:srgbClr val="868686"/>
          </a:solidFill>
          <a:ln w="63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sz="800"/>
          </a:p>
        </p:txBody>
      </p:sp>
      <p:sp>
        <p:nvSpPr>
          <p:cNvPr id="2061" name="Rectangle 13"/>
          <p:cNvSpPr>
            <a:spLocks noChangeArrowheads="1"/>
          </p:cNvSpPr>
          <p:nvPr/>
        </p:nvSpPr>
        <p:spPr bwMode="auto">
          <a:xfrm>
            <a:off x="6151563" y="3279527"/>
            <a:ext cx="15388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200</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Rectangle 14"/>
          <p:cNvSpPr>
            <a:spLocks noChangeArrowheads="1"/>
          </p:cNvSpPr>
          <p:nvPr/>
        </p:nvSpPr>
        <p:spPr bwMode="auto">
          <a:xfrm>
            <a:off x="6151563" y="3044577"/>
            <a:ext cx="15388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400</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Rectangle 15"/>
          <p:cNvSpPr>
            <a:spLocks noChangeArrowheads="1"/>
          </p:cNvSpPr>
          <p:nvPr/>
        </p:nvSpPr>
        <p:spPr bwMode="auto">
          <a:xfrm>
            <a:off x="6151563" y="2808040"/>
            <a:ext cx="15388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600</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6151563" y="2576265"/>
            <a:ext cx="15388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800</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5" name="Rectangle 17"/>
          <p:cNvSpPr>
            <a:spLocks noChangeArrowheads="1"/>
          </p:cNvSpPr>
          <p:nvPr/>
        </p:nvSpPr>
        <p:spPr bwMode="auto">
          <a:xfrm>
            <a:off x="6113463" y="2339727"/>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1000</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18"/>
          <p:cNvSpPr>
            <a:spLocks noChangeArrowheads="1"/>
          </p:cNvSpPr>
          <p:nvPr/>
        </p:nvSpPr>
        <p:spPr bwMode="auto">
          <a:xfrm>
            <a:off x="6113463" y="2107952"/>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1200</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6481763" y="3612902"/>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2009</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8" name="Rectangle 20"/>
          <p:cNvSpPr>
            <a:spLocks noChangeArrowheads="1"/>
          </p:cNvSpPr>
          <p:nvPr/>
        </p:nvSpPr>
        <p:spPr bwMode="auto">
          <a:xfrm>
            <a:off x="6862763" y="3612902"/>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2010</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69" name="Rectangle 21"/>
          <p:cNvSpPr>
            <a:spLocks noChangeArrowheads="1"/>
          </p:cNvSpPr>
          <p:nvPr/>
        </p:nvSpPr>
        <p:spPr bwMode="auto">
          <a:xfrm>
            <a:off x="7242176" y="3612902"/>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2011</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70" name="Rectangle 22"/>
          <p:cNvSpPr>
            <a:spLocks noChangeArrowheads="1"/>
          </p:cNvSpPr>
          <p:nvPr/>
        </p:nvSpPr>
        <p:spPr bwMode="auto">
          <a:xfrm>
            <a:off x="7621588" y="3612902"/>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2012</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71" name="Rectangle 23"/>
          <p:cNvSpPr>
            <a:spLocks noChangeArrowheads="1"/>
          </p:cNvSpPr>
          <p:nvPr/>
        </p:nvSpPr>
        <p:spPr bwMode="auto">
          <a:xfrm>
            <a:off x="8002588" y="3612902"/>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2013</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24"/>
          <p:cNvSpPr>
            <a:spLocks noChangeArrowheads="1"/>
          </p:cNvSpPr>
          <p:nvPr/>
        </p:nvSpPr>
        <p:spPr bwMode="auto">
          <a:xfrm>
            <a:off x="8382001" y="3612902"/>
            <a:ext cx="20518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2014</a:t>
            </a:r>
            <a:endParaRPr kumimoji="0" lang="it-IT" sz="800" b="0" i="0" u="none" strike="noStrike" cap="none" normalizeH="0" baseline="0" smtClean="0">
              <a:ln>
                <a:noFill/>
              </a:ln>
              <a:solidFill>
                <a:schemeClr val="tx1"/>
              </a:solidFill>
              <a:effectLst/>
              <a:latin typeface="Arial" pitchFamily="34" charset="0"/>
              <a:cs typeface="Arial" pitchFamily="34" charset="0"/>
            </a:endParaRPr>
          </a:p>
        </p:txBody>
      </p:sp>
      <p:sp>
        <p:nvSpPr>
          <p:cNvPr id="52" name="CasellaDiTesto 51"/>
          <p:cNvSpPr txBox="1"/>
          <p:nvPr/>
        </p:nvSpPr>
        <p:spPr>
          <a:xfrm>
            <a:off x="6444208" y="1916832"/>
            <a:ext cx="1765227" cy="369332"/>
          </a:xfrm>
          <a:prstGeom prst="rect">
            <a:avLst/>
          </a:prstGeom>
          <a:solidFill>
            <a:schemeClr val="bg1"/>
          </a:solidFill>
        </p:spPr>
        <p:txBody>
          <a:bodyPr wrap="none" rtlCol="0">
            <a:spAutoFit/>
          </a:bodyPr>
          <a:lstStyle/>
          <a:p>
            <a:r>
              <a:rPr lang="en-GB" sz="900" b="1" dirty="0" smtClean="0">
                <a:solidFill>
                  <a:schemeClr val="tx1">
                    <a:lumMod val="65000"/>
                    <a:lumOff val="35000"/>
                  </a:schemeClr>
                </a:solidFill>
                <a:latin typeface="+mj-lt"/>
              </a:rPr>
              <a:t>Annual Royalty Payout di </a:t>
            </a:r>
            <a:r>
              <a:rPr lang="en-GB" sz="900" b="1" dirty="0" err="1" smtClean="0">
                <a:solidFill>
                  <a:schemeClr val="tx1">
                    <a:lumMod val="65000"/>
                    <a:lumOff val="35000"/>
                  </a:schemeClr>
                </a:solidFill>
                <a:latin typeface="+mj-lt"/>
              </a:rPr>
              <a:t>Spotify</a:t>
            </a:r>
            <a:r>
              <a:rPr lang="en-GB" sz="900" b="1" dirty="0" smtClean="0">
                <a:solidFill>
                  <a:schemeClr val="tx1">
                    <a:lumMod val="65000"/>
                    <a:lumOff val="35000"/>
                  </a:schemeClr>
                </a:solidFill>
                <a:latin typeface="+mj-lt"/>
              </a:rPr>
              <a:t/>
            </a:r>
            <a:br>
              <a:rPr lang="en-GB" sz="900" b="1" dirty="0" smtClean="0">
                <a:solidFill>
                  <a:schemeClr val="tx1">
                    <a:lumMod val="65000"/>
                    <a:lumOff val="35000"/>
                  </a:schemeClr>
                </a:solidFill>
                <a:latin typeface="+mj-lt"/>
              </a:rPr>
            </a:br>
            <a:r>
              <a:rPr lang="en-GB" sz="900" b="1" dirty="0" smtClean="0">
                <a:solidFill>
                  <a:schemeClr val="tx1">
                    <a:lumMod val="65000"/>
                    <a:lumOff val="35000"/>
                  </a:schemeClr>
                </a:solidFill>
                <a:latin typeface="+mj-lt"/>
              </a:rPr>
              <a:t> </a:t>
            </a:r>
            <a:r>
              <a:rPr lang="en-GB" sz="900" i="1" dirty="0" smtClean="0">
                <a:solidFill>
                  <a:schemeClr val="tx1">
                    <a:lumMod val="65000"/>
                    <a:lumOff val="35000"/>
                  </a:schemeClr>
                </a:solidFill>
                <a:latin typeface="+mj-lt"/>
              </a:rPr>
              <a:t>($ </a:t>
            </a:r>
            <a:r>
              <a:rPr lang="en-GB" sz="900" i="1" dirty="0" err="1" smtClean="0">
                <a:solidFill>
                  <a:schemeClr val="tx1">
                    <a:lumMod val="65000"/>
                    <a:lumOff val="35000"/>
                  </a:schemeClr>
                </a:solidFill>
                <a:latin typeface="+mj-lt"/>
              </a:rPr>
              <a:t>milioni</a:t>
            </a:r>
            <a:r>
              <a:rPr lang="en-GB" sz="900" i="1" dirty="0" smtClean="0">
                <a:solidFill>
                  <a:schemeClr val="tx1">
                    <a:lumMod val="65000"/>
                    <a:lumOff val="35000"/>
                  </a:schemeClr>
                </a:solidFill>
                <a:latin typeface="+mj-lt"/>
              </a:rPr>
              <a:t>)</a:t>
            </a:r>
            <a:endParaRPr lang="en-GB" sz="900" i="1" dirty="0">
              <a:solidFill>
                <a:schemeClr val="tx1">
                  <a:lumMod val="65000"/>
                  <a:lumOff val="35000"/>
                </a:schemeClr>
              </a:solidFill>
              <a:latin typeface="+mj-lt"/>
            </a:endParaRPr>
          </a:p>
        </p:txBody>
      </p:sp>
      <p:sp>
        <p:nvSpPr>
          <p:cNvPr id="53" name="CasellaDiTesto 52"/>
          <p:cNvSpPr txBox="1"/>
          <p:nvPr/>
        </p:nvSpPr>
        <p:spPr>
          <a:xfrm>
            <a:off x="8228409" y="2210197"/>
            <a:ext cx="415498" cy="215444"/>
          </a:xfrm>
          <a:prstGeom prst="rect">
            <a:avLst/>
          </a:prstGeom>
          <a:noFill/>
        </p:spPr>
        <p:txBody>
          <a:bodyPr wrap="none" rtlCol="0">
            <a:spAutoFit/>
          </a:bodyPr>
          <a:lstStyle/>
          <a:p>
            <a:r>
              <a:rPr lang="it-IT" sz="800" i="1" dirty="0" smtClean="0">
                <a:latin typeface="+mj-lt"/>
              </a:rPr>
              <a:t>1.000</a:t>
            </a:r>
            <a:endParaRPr lang="it-IT" sz="800" i="1" dirty="0">
              <a:latin typeface="+mj-lt"/>
            </a:endParaRPr>
          </a:p>
        </p:txBody>
      </p:sp>
      <p:sp>
        <p:nvSpPr>
          <p:cNvPr id="54" name="CasellaDiTesto 53"/>
          <p:cNvSpPr txBox="1"/>
          <p:nvPr/>
        </p:nvSpPr>
        <p:spPr>
          <a:xfrm>
            <a:off x="6300192" y="3717612"/>
            <a:ext cx="1224136" cy="215444"/>
          </a:xfrm>
          <a:prstGeom prst="rect">
            <a:avLst/>
          </a:prstGeom>
          <a:noFill/>
        </p:spPr>
        <p:txBody>
          <a:bodyPr wrap="square" rtlCol="0">
            <a:spAutoFit/>
          </a:bodyPr>
          <a:lstStyle/>
          <a:p>
            <a:r>
              <a:rPr lang="it-IT" sz="800" i="1" dirty="0" smtClean="0">
                <a:solidFill>
                  <a:schemeClr val="tx1">
                    <a:lumMod val="50000"/>
                    <a:lumOff val="50000"/>
                  </a:schemeClr>
                </a:solidFill>
                <a:latin typeface="+mj-lt"/>
              </a:rPr>
              <a:t>Fonte: </a:t>
            </a:r>
            <a:r>
              <a:rPr lang="it-IT" sz="800" i="1" dirty="0" err="1" smtClean="0">
                <a:solidFill>
                  <a:schemeClr val="tx1">
                    <a:lumMod val="50000"/>
                    <a:lumOff val="50000"/>
                  </a:schemeClr>
                </a:solidFill>
                <a:latin typeface="+mj-lt"/>
              </a:rPr>
              <a:t>Spotify</a:t>
            </a:r>
            <a:endParaRPr lang="it-IT" sz="800" dirty="0">
              <a:solidFill>
                <a:schemeClr val="tx1">
                  <a:lumMod val="50000"/>
                  <a:lumOff val="50000"/>
                </a:schemeClr>
              </a:solidFill>
              <a:latin typeface="+mj-lt"/>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6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6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6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7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7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057" grpId="0" animBg="1"/>
      <p:bldP spid="2058" grpId="0" animBg="1"/>
      <p:bldP spid="2059" grpId="0" animBg="1"/>
      <p:bldP spid="2061" grpId="0"/>
      <p:bldP spid="2062" grpId="0"/>
      <p:bldP spid="2063" grpId="0"/>
      <p:bldP spid="2064" grpId="0"/>
      <p:bldP spid="2065" grpId="0"/>
      <p:bldP spid="2066" grpId="0"/>
      <p:bldP spid="2067" grpId="0"/>
      <p:bldP spid="2068" grpId="0"/>
      <p:bldP spid="2069" grpId="0"/>
      <p:bldP spid="2070" grpId="0"/>
      <p:bldP spid="2071" grpId="0"/>
      <p:bldP spid="2072" grpId="0"/>
      <p:bldP spid="52" grpId="0" animBg="1"/>
      <p:bldP spid="53" grpId="0"/>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11</a:t>
            </a:fld>
            <a:endParaRPr lang="it-IT" sz="1100" dirty="0">
              <a:solidFill>
                <a:srgbClr val="637980"/>
              </a:solidFill>
              <a:latin typeface="Calibri"/>
            </a:endParaRPr>
          </a:p>
        </p:txBody>
      </p:sp>
      <p:sp>
        <p:nvSpPr>
          <p:cNvPr id="10" name="CasellaDiTesto 9"/>
          <p:cNvSpPr txBox="1"/>
          <p:nvPr/>
        </p:nvSpPr>
        <p:spPr>
          <a:xfrm>
            <a:off x="650366" y="3059668"/>
            <a:ext cx="412292" cy="369332"/>
          </a:xfrm>
          <a:prstGeom prst="rect">
            <a:avLst/>
          </a:prstGeom>
          <a:noFill/>
        </p:spPr>
        <p:txBody>
          <a:bodyPr wrap="none" rtlCol="0">
            <a:spAutoFit/>
          </a:bodyPr>
          <a:lstStyle/>
          <a:p>
            <a:r>
              <a:rPr lang="en-GB" b="1" dirty="0" smtClean="0">
                <a:solidFill>
                  <a:schemeClr val="accent1"/>
                </a:solidFill>
                <a:sym typeface="Symbol"/>
              </a:rPr>
              <a:t></a:t>
            </a:r>
            <a:endParaRPr lang="en-GB" b="1" dirty="0" smtClean="0">
              <a:solidFill>
                <a:schemeClr val="accent1"/>
              </a:solidFill>
            </a:endParaRPr>
          </a:p>
        </p:txBody>
      </p:sp>
      <p:sp>
        <p:nvSpPr>
          <p:cNvPr id="16"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17"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Calibri"/>
            </a:endParaRPr>
          </a:p>
        </p:txBody>
      </p:sp>
      <p:sp>
        <p:nvSpPr>
          <p:cNvPr id="13" name="Rectangle 12"/>
          <p:cNvSpPr txBox="1">
            <a:spLocks/>
          </p:cNvSpPr>
          <p:nvPr/>
        </p:nvSpPr>
        <p:spPr bwMode="auto">
          <a:xfrm>
            <a:off x="3995738" y="412798"/>
            <a:ext cx="4838181" cy="504056"/>
          </a:xfrm>
          <a:prstGeom prst="rect">
            <a:avLst/>
          </a:prstGeom>
          <a:noFill/>
          <a:ln w="9525">
            <a:noFill/>
            <a:miter lim="800000"/>
            <a:headEnd/>
            <a:tailEnd/>
          </a:ln>
        </p:spPr>
        <p:txBody>
          <a:bodyPr anchor="ctr"/>
          <a:lstStyle/>
          <a:p>
            <a:pPr algn="r">
              <a:lnSpc>
                <a:spcPts val="2200"/>
              </a:lnSpc>
              <a:defRPr/>
            </a:pPr>
            <a:r>
              <a:rPr lang="en-GB" sz="1300" b="1" i="1" cap="all" dirty="0" smtClean="0">
                <a:solidFill>
                  <a:srgbClr val="637980"/>
                </a:solidFill>
                <a:latin typeface="Verdana" pitchFamily="34" charset="0"/>
              </a:rPr>
              <a:t>SOMMARIO</a:t>
            </a:r>
          </a:p>
        </p:txBody>
      </p:sp>
      <p:sp>
        <p:nvSpPr>
          <p:cNvPr id="11" name="TextBox 19"/>
          <p:cNvSpPr txBox="1">
            <a:spLocks noChangeArrowheads="1"/>
          </p:cNvSpPr>
          <p:nvPr/>
        </p:nvSpPr>
        <p:spPr bwMode="auto">
          <a:xfrm>
            <a:off x="1043607" y="1196752"/>
            <a:ext cx="7704857" cy="3683060"/>
          </a:xfrm>
          <a:prstGeom prst="rect">
            <a:avLst/>
          </a:prstGeom>
          <a:noFill/>
          <a:ln w="9525">
            <a:noFill/>
            <a:miter lim="800000"/>
            <a:headEnd/>
            <a:tailEnd/>
          </a:ln>
        </p:spPr>
        <p:txBody>
          <a:bodyPr wrap="square">
            <a:spAutoFit/>
          </a:bodyPr>
          <a:lstStyle/>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NUOVE FUNZIONI E NUOVI ATTORI </a:t>
            </a:r>
            <a:r>
              <a:rPr lang="it-IT" sz="1400" b="1" dirty="0" err="1" smtClean="0">
                <a:solidFill>
                  <a:srgbClr val="637980"/>
                </a:solidFill>
                <a:latin typeface="Verdana" pitchFamily="34" charset="0"/>
              </a:rPr>
              <a:t>DI</a:t>
            </a:r>
            <a:r>
              <a:rPr lang="it-IT" sz="1400" b="1" dirty="0" smtClean="0">
                <a:solidFill>
                  <a:srgbClr val="637980"/>
                </a:solidFill>
                <a:latin typeface="Verdana" pitchFamily="34" charset="0"/>
              </a:rPr>
              <a:t> FILIERA: VERSO UN DECLINO DELLA TITOLARITÀ DEL CONTENUTO?</a:t>
            </a: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VERSO IL MODELLO FREEMIUM – LE OFFERTE GRATUITE CREANO </a:t>
            </a:r>
            <a:br>
              <a:rPr lang="it-IT" sz="1400" b="1" dirty="0" smtClean="0">
                <a:solidFill>
                  <a:srgbClr val="637980"/>
                </a:solidFill>
                <a:latin typeface="Verdana" pitchFamily="34" charset="0"/>
              </a:rPr>
            </a:br>
            <a:r>
              <a:rPr lang="it-IT" sz="1400" b="1" dirty="0" smtClean="0">
                <a:solidFill>
                  <a:srgbClr val="637980"/>
                </a:solidFill>
                <a:latin typeface="Verdana" pitchFamily="34" charset="0"/>
              </a:rPr>
              <a:t>LA BASE DEL VALORE PER I  SERVIZI PAY</a:t>
            </a: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IL CASO DELLA RETRANSMISSION FEE E IL VALORE DEI CANALI </a:t>
            </a:r>
            <a:br>
              <a:rPr lang="it-IT" sz="1400" b="1" dirty="0" smtClean="0">
                <a:solidFill>
                  <a:srgbClr val="637980"/>
                </a:solidFill>
                <a:latin typeface="Verdana" pitchFamily="34" charset="0"/>
              </a:rPr>
            </a:br>
            <a:r>
              <a:rPr lang="it-IT" sz="1400" b="1" dirty="0" smtClean="0">
                <a:solidFill>
                  <a:srgbClr val="637980"/>
                </a:solidFill>
                <a:latin typeface="Verdana" pitchFamily="34" charset="0"/>
              </a:rPr>
              <a:t>FREE-TO-AIR SULLE PIATTAFORME </a:t>
            </a:r>
            <a:r>
              <a:rPr lang="it-IT" sz="1400" b="1" dirty="0" err="1" smtClean="0">
                <a:solidFill>
                  <a:srgbClr val="637980"/>
                </a:solidFill>
                <a:latin typeface="Verdana" pitchFamily="34" charset="0"/>
              </a:rPr>
              <a:t>DI</a:t>
            </a:r>
            <a:r>
              <a:rPr lang="it-IT" sz="1400" b="1" dirty="0" smtClean="0">
                <a:solidFill>
                  <a:srgbClr val="637980"/>
                </a:solidFill>
                <a:latin typeface="Verdana" pitchFamily="34" charset="0"/>
              </a:rPr>
              <a:t> PAY TV</a:t>
            </a:r>
          </a:p>
          <a:p>
            <a:pPr marL="361950" indent="-361950">
              <a:buSzPct val="100000"/>
              <a:defRPr/>
            </a:pPr>
            <a:endParaRPr lang="it-IT" sz="1400" b="1" dirty="0" smtClean="0">
              <a:solidFill>
                <a:srgbClr val="637980"/>
              </a:solidFill>
              <a:latin typeface="Verdana" pitchFamily="34" charset="0"/>
            </a:endParaRPr>
          </a:p>
          <a:p>
            <a:pPr marL="361950" indent="-361950">
              <a:buSzPct val="100000"/>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baseline="-25000" dirty="0" smtClean="0">
              <a:solidFill>
                <a:srgbClr val="637980"/>
              </a:solidFill>
              <a:latin typeface="Verdana" pitchFamily="34" charset="0"/>
            </a:endParaRPr>
          </a:p>
          <a:p>
            <a:pPr marL="361950" indent="-361950">
              <a:buSzPct val="100000"/>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12</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IL CONSENSO ALLA RITRASMISSIONE: </a:t>
            </a:r>
            <a:br>
              <a:rPr lang="it-IT" sz="1300" b="1" i="1" cap="all" dirty="0" smtClean="0">
                <a:solidFill>
                  <a:srgbClr val="637980"/>
                </a:solidFill>
                <a:latin typeface="Verdana" pitchFamily="34" charset="0"/>
              </a:rPr>
            </a:br>
            <a:r>
              <a:rPr lang="it-IT" sz="1300" b="1" i="1" cap="all" dirty="0" smtClean="0">
                <a:solidFill>
                  <a:srgbClr val="637980"/>
                </a:solidFill>
                <a:latin typeface="Verdana" pitchFamily="34" charset="0"/>
              </a:rPr>
              <a:t>IL CASO USA</a:t>
            </a:r>
          </a:p>
        </p:txBody>
      </p:sp>
      <p:sp>
        <p:nvSpPr>
          <p:cNvPr id="1033" name="Freeform 9"/>
          <p:cNvSpPr>
            <a:spLocks noEditPoints="1"/>
          </p:cNvSpPr>
          <p:nvPr/>
        </p:nvSpPr>
        <p:spPr bwMode="auto">
          <a:xfrm>
            <a:off x="993329" y="3837211"/>
            <a:ext cx="6315075" cy="1543050"/>
          </a:xfrm>
          <a:custGeom>
            <a:avLst/>
            <a:gdLst/>
            <a:ahLst/>
            <a:cxnLst>
              <a:cxn ang="0">
                <a:pos x="120" y="0"/>
              </a:cxn>
              <a:cxn ang="0">
                <a:pos x="0" y="972"/>
              </a:cxn>
              <a:cxn ang="0">
                <a:pos x="300" y="84"/>
              </a:cxn>
              <a:cxn ang="0">
                <a:pos x="420" y="972"/>
              </a:cxn>
              <a:cxn ang="0">
                <a:pos x="300" y="84"/>
              </a:cxn>
              <a:cxn ang="0">
                <a:pos x="714" y="102"/>
              </a:cxn>
              <a:cxn ang="0">
                <a:pos x="594" y="972"/>
              </a:cxn>
              <a:cxn ang="0">
                <a:pos x="894" y="300"/>
              </a:cxn>
              <a:cxn ang="0">
                <a:pos x="1014" y="972"/>
              </a:cxn>
              <a:cxn ang="0">
                <a:pos x="894" y="300"/>
              </a:cxn>
              <a:cxn ang="0">
                <a:pos x="1308" y="150"/>
              </a:cxn>
              <a:cxn ang="0">
                <a:pos x="1188" y="972"/>
              </a:cxn>
              <a:cxn ang="0">
                <a:pos x="1488" y="204"/>
              </a:cxn>
              <a:cxn ang="0">
                <a:pos x="1608" y="972"/>
              </a:cxn>
              <a:cxn ang="0">
                <a:pos x="1488" y="204"/>
              </a:cxn>
              <a:cxn ang="0">
                <a:pos x="1902" y="114"/>
              </a:cxn>
              <a:cxn ang="0">
                <a:pos x="1782" y="972"/>
              </a:cxn>
              <a:cxn ang="0">
                <a:pos x="2082" y="174"/>
              </a:cxn>
              <a:cxn ang="0">
                <a:pos x="2202" y="972"/>
              </a:cxn>
              <a:cxn ang="0">
                <a:pos x="2082" y="174"/>
              </a:cxn>
              <a:cxn ang="0">
                <a:pos x="2496" y="84"/>
              </a:cxn>
              <a:cxn ang="0">
                <a:pos x="2376" y="972"/>
              </a:cxn>
              <a:cxn ang="0">
                <a:pos x="2676" y="150"/>
              </a:cxn>
              <a:cxn ang="0">
                <a:pos x="2796" y="972"/>
              </a:cxn>
              <a:cxn ang="0">
                <a:pos x="2676" y="150"/>
              </a:cxn>
              <a:cxn ang="0">
                <a:pos x="3090" y="36"/>
              </a:cxn>
              <a:cxn ang="0">
                <a:pos x="2970" y="972"/>
              </a:cxn>
              <a:cxn ang="0">
                <a:pos x="3270" y="114"/>
              </a:cxn>
              <a:cxn ang="0">
                <a:pos x="3390" y="972"/>
              </a:cxn>
              <a:cxn ang="0">
                <a:pos x="3270" y="114"/>
              </a:cxn>
              <a:cxn ang="0">
                <a:pos x="3684" y="18"/>
              </a:cxn>
              <a:cxn ang="0">
                <a:pos x="3564" y="972"/>
              </a:cxn>
              <a:cxn ang="0">
                <a:pos x="3864" y="102"/>
              </a:cxn>
              <a:cxn ang="0">
                <a:pos x="3978" y="972"/>
              </a:cxn>
              <a:cxn ang="0">
                <a:pos x="3864" y="102"/>
              </a:cxn>
            </a:cxnLst>
            <a:rect l="0" t="0" r="r" b="b"/>
            <a:pathLst>
              <a:path w="3978" h="972">
                <a:moveTo>
                  <a:pt x="0" y="0"/>
                </a:moveTo>
                <a:lnTo>
                  <a:pt x="120" y="0"/>
                </a:lnTo>
                <a:lnTo>
                  <a:pt x="120" y="972"/>
                </a:lnTo>
                <a:lnTo>
                  <a:pt x="0" y="972"/>
                </a:lnTo>
                <a:lnTo>
                  <a:pt x="0" y="0"/>
                </a:lnTo>
                <a:close/>
                <a:moveTo>
                  <a:pt x="300" y="84"/>
                </a:moveTo>
                <a:lnTo>
                  <a:pt x="420" y="84"/>
                </a:lnTo>
                <a:lnTo>
                  <a:pt x="420" y="972"/>
                </a:lnTo>
                <a:lnTo>
                  <a:pt x="300" y="972"/>
                </a:lnTo>
                <a:lnTo>
                  <a:pt x="300" y="84"/>
                </a:lnTo>
                <a:close/>
                <a:moveTo>
                  <a:pt x="594" y="102"/>
                </a:moveTo>
                <a:lnTo>
                  <a:pt x="714" y="102"/>
                </a:lnTo>
                <a:lnTo>
                  <a:pt x="714" y="972"/>
                </a:lnTo>
                <a:lnTo>
                  <a:pt x="594" y="972"/>
                </a:lnTo>
                <a:lnTo>
                  <a:pt x="594" y="102"/>
                </a:lnTo>
                <a:close/>
                <a:moveTo>
                  <a:pt x="894" y="300"/>
                </a:moveTo>
                <a:lnTo>
                  <a:pt x="1014" y="300"/>
                </a:lnTo>
                <a:lnTo>
                  <a:pt x="1014" y="972"/>
                </a:lnTo>
                <a:lnTo>
                  <a:pt x="894" y="972"/>
                </a:lnTo>
                <a:lnTo>
                  <a:pt x="894" y="300"/>
                </a:lnTo>
                <a:close/>
                <a:moveTo>
                  <a:pt x="1188" y="150"/>
                </a:moveTo>
                <a:lnTo>
                  <a:pt x="1308" y="150"/>
                </a:lnTo>
                <a:lnTo>
                  <a:pt x="1308" y="972"/>
                </a:lnTo>
                <a:lnTo>
                  <a:pt x="1188" y="972"/>
                </a:lnTo>
                <a:lnTo>
                  <a:pt x="1188" y="150"/>
                </a:lnTo>
                <a:close/>
                <a:moveTo>
                  <a:pt x="1488" y="204"/>
                </a:moveTo>
                <a:lnTo>
                  <a:pt x="1608" y="204"/>
                </a:lnTo>
                <a:lnTo>
                  <a:pt x="1608" y="972"/>
                </a:lnTo>
                <a:lnTo>
                  <a:pt x="1488" y="972"/>
                </a:lnTo>
                <a:lnTo>
                  <a:pt x="1488" y="204"/>
                </a:lnTo>
                <a:close/>
                <a:moveTo>
                  <a:pt x="1782" y="114"/>
                </a:moveTo>
                <a:lnTo>
                  <a:pt x="1902" y="114"/>
                </a:lnTo>
                <a:lnTo>
                  <a:pt x="1902" y="972"/>
                </a:lnTo>
                <a:lnTo>
                  <a:pt x="1782" y="972"/>
                </a:lnTo>
                <a:lnTo>
                  <a:pt x="1782" y="114"/>
                </a:lnTo>
                <a:close/>
                <a:moveTo>
                  <a:pt x="2082" y="174"/>
                </a:moveTo>
                <a:lnTo>
                  <a:pt x="2202" y="174"/>
                </a:lnTo>
                <a:lnTo>
                  <a:pt x="2202" y="972"/>
                </a:lnTo>
                <a:lnTo>
                  <a:pt x="2082" y="972"/>
                </a:lnTo>
                <a:lnTo>
                  <a:pt x="2082" y="174"/>
                </a:lnTo>
                <a:close/>
                <a:moveTo>
                  <a:pt x="2376" y="84"/>
                </a:moveTo>
                <a:lnTo>
                  <a:pt x="2496" y="84"/>
                </a:lnTo>
                <a:lnTo>
                  <a:pt x="2496" y="972"/>
                </a:lnTo>
                <a:lnTo>
                  <a:pt x="2376" y="972"/>
                </a:lnTo>
                <a:lnTo>
                  <a:pt x="2376" y="84"/>
                </a:lnTo>
                <a:close/>
                <a:moveTo>
                  <a:pt x="2676" y="150"/>
                </a:moveTo>
                <a:lnTo>
                  <a:pt x="2796" y="150"/>
                </a:lnTo>
                <a:lnTo>
                  <a:pt x="2796" y="972"/>
                </a:lnTo>
                <a:lnTo>
                  <a:pt x="2676" y="972"/>
                </a:lnTo>
                <a:lnTo>
                  <a:pt x="2676" y="150"/>
                </a:lnTo>
                <a:close/>
                <a:moveTo>
                  <a:pt x="2970" y="36"/>
                </a:moveTo>
                <a:lnTo>
                  <a:pt x="3090" y="36"/>
                </a:lnTo>
                <a:lnTo>
                  <a:pt x="3090" y="972"/>
                </a:lnTo>
                <a:lnTo>
                  <a:pt x="2970" y="972"/>
                </a:lnTo>
                <a:lnTo>
                  <a:pt x="2970" y="36"/>
                </a:lnTo>
                <a:close/>
                <a:moveTo>
                  <a:pt x="3270" y="114"/>
                </a:moveTo>
                <a:lnTo>
                  <a:pt x="3390" y="114"/>
                </a:lnTo>
                <a:lnTo>
                  <a:pt x="3390" y="972"/>
                </a:lnTo>
                <a:lnTo>
                  <a:pt x="3270" y="972"/>
                </a:lnTo>
                <a:lnTo>
                  <a:pt x="3270" y="114"/>
                </a:lnTo>
                <a:close/>
                <a:moveTo>
                  <a:pt x="3564" y="18"/>
                </a:moveTo>
                <a:lnTo>
                  <a:pt x="3684" y="18"/>
                </a:lnTo>
                <a:lnTo>
                  <a:pt x="3684" y="972"/>
                </a:lnTo>
                <a:lnTo>
                  <a:pt x="3564" y="972"/>
                </a:lnTo>
                <a:lnTo>
                  <a:pt x="3564" y="18"/>
                </a:lnTo>
                <a:close/>
                <a:moveTo>
                  <a:pt x="3864" y="102"/>
                </a:moveTo>
                <a:lnTo>
                  <a:pt x="3978" y="102"/>
                </a:lnTo>
                <a:lnTo>
                  <a:pt x="3978" y="972"/>
                </a:lnTo>
                <a:lnTo>
                  <a:pt x="3864" y="972"/>
                </a:lnTo>
                <a:lnTo>
                  <a:pt x="3864" y="102"/>
                </a:lnTo>
                <a:close/>
              </a:path>
            </a:pathLst>
          </a:custGeom>
          <a:solidFill>
            <a:srgbClr val="4F81BD"/>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34" name="Freeform 10"/>
          <p:cNvSpPr>
            <a:spLocks noEditPoints="1"/>
          </p:cNvSpPr>
          <p:nvPr/>
        </p:nvSpPr>
        <p:spPr bwMode="auto">
          <a:xfrm>
            <a:off x="993329" y="3399061"/>
            <a:ext cx="6315075" cy="914400"/>
          </a:xfrm>
          <a:custGeom>
            <a:avLst/>
            <a:gdLst/>
            <a:ahLst/>
            <a:cxnLst>
              <a:cxn ang="0">
                <a:pos x="120" y="270"/>
              </a:cxn>
              <a:cxn ang="0">
                <a:pos x="0" y="276"/>
              </a:cxn>
              <a:cxn ang="0">
                <a:pos x="300" y="348"/>
              </a:cxn>
              <a:cxn ang="0">
                <a:pos x="420" y="360"/>
              </a:cxn>
              <a:cxn ang="0">
                <a:pos x="300" y="348"/>
              </a:cxn>
              <a:cxn ang="0">
                <a:pos x="714" y="360"/>
              </a:cxn>
              <a:cxn ang="0">
                <a:pos x="594" y="378"/>
              </a:cxn>
              <a:cxn ang="0">
                <a:pos x="894" y="540"/>
              </a:cxn>
              <a:cxn ang="0">
                <a:pos x="1014" y="576"/>
              </a:cxn>
              <a:cxn ang="0">
                <a:pos x="894" y="540"/>
              </a:cxn>
              <a:cxn ang="0">
                <a:pos x="1308" y="378"/>
              </a:cxn>
              <a:cxn ang="0">
                <a:pos x="1188" y="426"/>
              </a:cxn>
              <a:cxn ang="0">
                <a:pos x="1488" y="408"/>
              </a:cxn>
              <a:cxn ang="0">
                <a:pos x="1608" y="480"/>
              </a:cxn>
              <a:cxn ang="0">
                <a:pos x="1488" y="408"/>
              </a:cxn>
              <a:cxn ang="0">
                <a:pos x="1902" y="294"/>
              </a:cxn>
              <a:cxn ang="0">
                <a:pos x="1782" y="390"/>
              </a:cxn>
              <a:cxn ang="0">
                <a:pos x="2082" y="312"/>
              </a:cxn>
              <a:cxn ang="0">
                <a:pos x="2202" y="450"/>
              </a:cxn>
              <a:cxn ang="0">
                <a:pos x="2082" y="312"/>
              </a:cxn>
              <a:cxn ang="0">
                <a:pos x="2496" y="180"/>
              </a:cxn>
              <a:cxn ang="0">
                <a:pos x="2376" y="360"/>
              </a:cxn>
              <a:cxn ang="0">
                <a:pos x="2676" y="216"/>
              </a:cxn>
              <a:cxn ang="0">
                <a:pos x="2796" y="426"/>
              </a:cxn>
              <a:cxn ang="0">
                <a:pos x="2676" y="216"/>
              </a:cxn>
              <a:cxn ang="0">
                <a:pos x="3090" y="72"/>
              </a:cxn>
              <a:cxn ang="0">
                <a:pos x="2970" y="312"/>
              </a:cxn>
              <a:cxn ang="0">
                <a:pos x="3270" y="120"/>
              </a:cxn>
              <a:cxn ang="0">
                <a:pos x="3390" y="390"/>
              </a:cxn>
              <a:cxn ang="0">
                <a:pos x="3270" y="120"/>
              </a:cxn>
              <a:cxn ang="0">
                <a:pos x="3684" y="0"/>
              </a:cxn>
              <a:cxn ang="0">
                <a:pos x="3564" y="294"/>
              </a:cxn>
              <a:cxn ang="0">
                <a:pos x="3864" y="66"/>
              </a:cxn>
              <a:cxn ang="0">
                <a:pos x="3978" y="378"/>
              </a:cxn>
              <a:cxn ang="0">
                <a:pos x="3864" y="66"/>
              </a:cxn>
            </a:cxnLst>
            <a:rect l="0" t="0" r="r" b="b"/>
            <a:pathLst>
              <a:path w="3978" h="576">
                <a:moveTo>
                  <a:pt x="0" y="270"/>
                </a:moveTo>
                <a:lnTo>
                  <a:pt x="120" y="270"/>
                </a:lnTo>
                <a:lnTo>
                  <a:pt x="120" y="276"/>
                </a:lnTo>
                <a:lnTo>
                  <a:pt x="0" y="276"/>
                </a:lnTo>
                <a:lnTo>
                  <a:pt x="0" y="270"/>
                </a:lnTo>
                <a:close/>
                <a:moveTo>
                  <a:pt x="300" y="348"/>
                </a:moveTo>
                <a:lnTo>
                  <a:pt x="420" y="348"/>
                </a:lnTo>
                <a:lnTo>
                  <a:pt x="420" y="360"/>
                </a:lnTo>
                <a:lnTo>
                  <a:pt x="300" y="360"/>
                </a:lnTo>
                <a:lnTo>
                  <a:pt x="300" y="348"/>
                </a:lnTo>
                <a:close/>
                <a:moveTo>
                  <a:pt x="594" y="360"/>
                </a:moveTo>
                <a:lnTo>
                  <a:pt x="714" y="360"/>
                </a:lnTo>
                <a:lnTo>
                  <a:pt x="714" y="378"/>
                </a:lnTo>
                <a:lnTo>
                  <a:pt x="594" y="378"/>
                </a:lnTo>
                <a:lnTo>
                  <a:pt x="594" y="360"/>
                </a:lnTo>
                <a:close/>
                <a:moveTo>
                  <a:pt x="894" y="540"/>
                </a:moveTo>
                <a:lnTo>
                  <a:pt x="1014" y="540"/>
                </a:lnTo>
                <a:lnTo>
                  <a:pt x="1014" y="576"/>
                </a:lnTo>
                <a:lnTo>
                  <a:pt x="894" y="576"/>
                </a:lnTo>
                <a:lnTo>
                  <a:pt x="894" y="540"/>
                </a:lnTo>
                <a:close/>
                <a:moveTo>
                  <a:pt x="1188" y="378"/>
                </a:moveTo>
                <a:lnTo>
                  <a:pt x="1308" y="378"/>
                </a:lnTo>
                <a:lnTo>
                  <a:pt x="1308" y="426"/>
                </a:lnTo>
                <a:lnTo>
                  <a:pt x="1188" y="426"/>
                </a:lnTo>
                <a:lnTo>
                  <a:pt x="1188" y="378"/>
                </a:lnTo>
                <a:close/>
                <a:moveTo>
                  <a:pt x="1488" y="408"/>
                </a:moveTo>
                <a:lnTo>
                  <a:pt x="1608" y="408"/>
                </a:lnTo>
                <a:lnTo>
                  <a:pt x="1608" y="480"/>
                </a:lnTo>
                <a:lnTo>
                  <a:pt x="1488" y="480"/>
                </a:lnTo>
                <a:lnTo>
                  <a:pt x="1488" y="408"/>
                </a:lnTo>
                <a:close/>
                <a:moveTo>
                  <a:pt x="1782" y="294"/>
                </a:moveTo>
                <a:lnTo>
                  <a:pt x="1902" y="294"/>
                </a:lnTo>
                <a:lnTo>
                  <a:pt x="1902" y="390"/>
                </a:lnTo>
                <a:lnTo>
                  <a:pt x="1782" y="390"/>
                </a:lnTo>
                <a:lnTo>
                  <a:pt x="1782" y="294"/>
                </a:lnTo>
                <a:close/>
                <a:moveTo>
                  <a:pt x="2082" y="312"/>
                </a:moveTo>
                <a:lnTo>
                  <a:pt x="2202" y="312"/>
                </a:lnTo>
                <a:lnTo>
                  <a:pt x="2202" y="450"/>
                </a:lnTo>
                <a:lnTo>
                  <a:pt x="2082" y="450"/>
                </a:lnTo>
                <a:lnTo>
                  <a:pt x="2082" y="312"/>
                </a:lnTo>
                <a:close/>
                <a:moveTo>
                  <a:pt x="2376" y="180"/>
                </a:moveTo>
                <a:lnTo>
                  <a:pt x="2496" y="180"/>
                </a:lnTo>
                <a:lnTo>
                  <a:pt x="2496" y="360"/>
                </a:lnTo>
                <a:lnTo>
                  <a:pt x="2376" y="360"/>
                </a:lnTo>
                <a:lnTo>
                  <a:pt x="2376" y="180"/>
                </a:lnTo>
                <a:close/>
                <a:moveTo>
                  <a:pt x="2676" y="216"/>
                </a:moveTo>
                <a:lnTo>
                  <a:pt x="2796" y="216"/>
                </a:lnTo>
                <a:lnTo>
                  <a:pt x="2796" y="426"/>
                </a:lnTo>
                <a:lnTo>
                  <a:pt x="2676" y="426"/>
                </a:lnTo>
                <a:lnTo>
                  <a:pt x="2676" y="216"/>
                </a:lnTo>
                <a:close/>
                <a:moveTo>
                  <a:pt x="2970" y="72"/>
                </a:moveTo>
                <a:lnTo>
                  <a:pt x="3090" y="72"/>
                </a:lnTo>
                <a:lnTo>
                  <a:pt x="3090" y="312"/>
                </a:lnTo>
                <a:lnTo>
                  <a:pt x="2970" y="312"/>
                </a:lnTo>
                <a:lnTo>
                  <a:pt x="2970" y="72"/>
                </a:lnTo>
                <a:close/>
                <a:moveTo>
                  <a:pt x="3270" y="120"/>
                </a:moveTo>
                <a:lnTo>
                  <a:pt x="3390" y="120"/>
                </a:lnTo>
                <a:lnTo>
                  <a:pt x="3390" y="390"/>
                </a:lnTo>
                <a:lnTo>
                  <a:pt x="3270" y="390"/>
                </a:lnTo>
                <a:lnTo>
                  <a:pt x="3270" y="120"/>
                </a:lnTo>
                <a:close/>
                <a:moveTo>
                  <a:pt x="3564" y="0"/>
                </a:moveTo>
                <a:lnTo>
                  <a:pt x="3684" y="0"/>
                </a:lnTo>
                <a:lnTo>
                  <a:pt x="3684" y="294"/>
                </a:lnTo>
                <a:lnTo>
                  <a:pt x="3564" y="294"/>
                </a:lnTo>
                <a:lnTo>
                  <a:pt x="3564" y="0"/>
                </a:lnTo>
                <a:close/>
                <a:moveTo>
                  <a:pt x="3864" y="66"/>
                </a:moveTo>
                <a:lnTo>
                  <a:pt x="3978" y="66"/>
                </a:lnTo>
                <a:lnTo>
                  <a:pt x="3978" y="378"/>
                </a:lnTo>
                <a:lnTo>
                  <a:pt x="3864" y="378"/>
                </a:lnTo>
                <a:lnTo>
                  <a:pt x="3864" y="66"/>
                </a:lnTo>
                <a:close/>
              </a:path>
            </a:pathLst>
          </a:custGeom>
          <a:solidFill>
            <a:srgbClr val="C0504D"/>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35" name="Freeform 11"/>
          <p:cNvSpPr>
            <a:spLocks noEditPoints="1"/>
          </p:cNvSpPr>
          <p:nvPr/>
        </p:nvSpPr>
        <p:spPr bwMode="auto">
          <a:xfrm>
            <a:off x="993329" y="3256186"/>
            <a:ext cx="6315075" cy="1000125"/>
          </a:xfrm>
          <a:custGeom>
            <a:avLst/>
            <a:gdLst/>
            <a:ahLst/>
            <a:cxnLst>
              <a:cxn ang="0">
                <a:pos x="120" y="330"/>
              </a:cxn>
              <a:cxn ang="0">
                <a:pos x="0" y="360"/>
              </a:cxn>
              <a:cxn ang="0">
                <a:pos x="300" y="402"/>
              </a:cxn>
              <a:cxn ang="0">
                <a:pos x="420" y="438"/>
              </a:cxn>
              <a:cxn ang="0">
                <a:pos x="300" y="402"/>
              </a:cxn>
              <a:cxn ang="0">
                <a:pos x="714" y="408"/>
              </a:cxn>
              <a:cxn ang="0">
                <a:pos x="594" y="450"/>
              </a:cxn>
              <a:cxn ang="0">
                <a:pos x="894" y="594"/>
              </a:cxn>
              <a:cxn ang="0">
                <a:pos x="1014" y="630"/>
              </a:cxn>
              <a:cxn ang="0">
                <a:pos x="894" y="594"/>
              </a:cxn>
              <a:cxn ang="0">
                <a:pos x="1308" y="420"/>
              </a:cxn>
              <a:cxn ang="0">
                <a:pos x="1188" y="468"/>
              </a:cxn>
              <a:cxn ang="0">
                <a:pos x="1488" y="450"/>
              </a:cxn>
              <a:cxn ang="0">
                <a:pos x="1608" y="498"/>
              </a:cxn>
              <a:cxn ang="0">
                <a:pos x="1488" y="450"/>
              </a:cxn>
              <a:cxn ang="0">
                <a:pos x="1902" y="324"/>
              </a:cxn>
              <a:cxn ang="0">
                <a:pos x="1782" y="384"/>
              </a:cxn>
              <a:cxn ang="0">
                <a:pos x="2082" y="342"/>
              </a:cxn>
              <a:cxn ang="0">
                <a:pos x="2202" y="402"/>
              </a:cxn>
              <a:cxn ang="0">
                <a:pos x="2082" y="342"/>
              </a:cxn>
              <a:cxn ang="0">
                <a:pos x="2496" y="204"/>
              </a:cxn>
              <a:cxn ang="0">
                <a:pos x="2376" y="270"/>
              </a:cxn>
              <a:cxn ang="0">
                <a:pos x="2676" y="228"/>
              </a:cxn>
              <a:cxn ang="0">
                <a:pos x="2796" y="306"/>
              </a:cxn>
              <a:cxn ang="0">
                <a:pos x="2676" y="228"/>
              </a:cxn>
              <a:cxn ang="0">
                <a:pos x="3090" y="84"/>
              </a:cxn>
              <a:cxn ang="0">
                <a:pos x="2970" y="162"/>
              </a:cxn>
              <a:cxn ang="0">
                <a:pos x="3270" y="126"/>
              </a:cxn>
              <a:cxn ang="0">
                <a:pos x="3390" y="210"/>
              </a:cxn>
              <a:cxn ang="0">
                <a:pos x="3270" y="126"/>
              </a:cxn>
              <a:cxn ang="0">
                <a:pos x="3684" y="0"/>
              </a:cxn>
              <a:cxn ang="0">
                <a:pos x="3564" y="90"/>
              </a:cxn>
              <a:cxn ang="0">
                <a:pos x="3864" y="60"/>
              </a:cxn>
              <a:cxn ang="0">
                <a:pos x="3978" y="156"/>
              </a:cxn>
              <a:cxn ang="0">
                <a:pos x="3864" y="60"/>
              </a:cxn>
            </a:cxnLst>
            <a:rect l="0" t="0" r="r" b="b"/>
            <a:pathLst>
              <a:path w="3978" h="630">
                <a:moveTo>
                  <a:pt x="0" y="330"/>
                </a:moveTo>
                <a:lnTo>
                  <a:pt x="120" y="330"/>
                </a:lnTo>
                <a:lnTo>
                  <a:pt x="120" y="360"/>
                </a:lnTo>
                <a:lnTo>
                  <a:pt x="0" y="360"/>
                </a:lnTo>
                <a:lnTo>
                  <a:pt x="0" y="330"/>
                </a:lnTo>
                <a:close/>
                <a:moveTo>
                  <a:pt x="300" y="402"/>
                </a:moveTo>
                <a:lnTo>
                  <a:pt x="420" y="402"/>
                </a:lnTo>
                <a:lnTo>
                  <a:pt x="420" y="438"/>
                </a:lnTo>
                <a:lnTo>
                  <a:pt x="300" y="438"/>
                </a:lnTo>
                <a:lnTo>
                  <a:pt x="300" y="402"/>
                </a:lnTo>
                <a:close/>
                <a:moveTo>
                  <a:pt x="594" y="408"/>
                </a:moveTo>
                <a:lnTo>
                  <a:pt x="714" y="408"/>
                </a:lnTo>
                <a:lnTo>
                  <a:pt x="714" y="450"/>
                </a:lnTo>
                <a:lnTo>
                  <a:pt x="594" y="450"/>
                </a:lnTo>
                <a:lnTo>
                  <a:pt x="594" y="408"/>
                </a:lnTo>
                <a:close/>
                <a:moveTo>
                  <a:pt x="894" y="594"/>
                </a:moveTo>
                <a:lnTo>
                  <a:pt x="1014" y="594"/>
                </a:lnTo>
                <a:lnTo>
                  <a:pt x="1014" y="630"/>
                </a:lnTo>
                <a:lnTo>
                  <a:pt x="894" y="630"/>
                </a:lnTo>
                <a:lnTo>
                  <a:pt x="894" y="594"/>
                </a:lnTo>
                <a:close/>
                <a:moveTo>
                  <a:pt x="1188" y="420"/>
                </a:moveTo>
                <a:lnTo>
                  <a:pt x="1308" y="420"/>
                </a:lnTo>
                <a:lnTo>
                  <a:pt x="1308" y="468"/>
                </a:lnTo>
                <a:lnTo>
                  <a:pt x="1188" y="468"/>
                </a:lnTo>
                <a:lnTo>
                  <a:pt x="1188" y="420"/>
                </a:lnTo>
                <a:close/>
                <a:moveTo>
                  <a:pt x="1488" y="450"/>
                </a:moveTo>
                <a:lnTo>
                  <a:pt x="1608" y="450"/>
                </a:lnTo>
                <a:lnTo>
                  <a:pt x="1608" y="498"/>
                </a:lnTo>
                <a:lnTo>
                  <a:pt x="1488" y="498"/>
                </a:lnTo>
                <a:lnTo>
                  <a:pt x="1488" y="450"/>
                </a:lnTo>
                <a:close/>
                <a:moveTo>
                  <a:pt x="1782" y="324"/>
                </a:moveTo>
                <a:lnTo>
                  <a:pt x="1902" y="324"/>
                </a:lnTo>
                <a:lnTo>
                  <a:pt x="1902" y="384"/>
                </a:lnTo>
                <a:lnTo>
                  <a:pt x="1782" y="384"/>
                </a:lnTo>
                <a:lnTo>
                  <a:pt x="1782" y="324"/>
                </a:lnTo>
                <a:close/>
                <a:moveTo>
                  <a:pt x="2082" y="342"/>
                </a:moveTo>
                <a:lnTo>
                  <a:pt x="2202" y="342"/>
                </a:lnTo>
                <a:lnTo>
                  <a:pt x="2202" y="402"/>
                </a:lnTo>
                <a:lnTo>
                  <a:pt x="2082" y="402"/>
                </a:lnTo>
                <a:lnTo>
                  <a:pt x="2082" y="342"/>
                </a:lnTo>
                <a:close/>
                <a:moveTo>
                  <a:pt x="2376" y="204"/>
                </a:moveTo>
                <a:lnTo>
                  <a:pt x="2496" y="204"/>
                </a:lnTo>
                <a:lnTo>
                  <a:pt x="2496" y="270"/>
                </a:lnTo>
                <a:lnTo>
                  <a:pt x="2376" y="270"/>
                </a:lnTo>
                <a:lnTo>
                  <a:pt x="2376" y="204"/>
                </a:lnTo>
                <a:close/>
                <a:moveTo>
                  <a:pt x="2676" y="228"/>
                </a:moveTo>
                <a:lnTo>
                  <a:pt x="2796" y="228"/>
                </a:lnTo>
                <a:lnTo>
                  <a:pt x="2796" y="306"/>
                </a:lnTo>
                <a:lnTo>
                  <a:pt x="2676" y="306"/>
                </a:lnTo>
                <a:lnTo>
                  <a:pt x="2676" y="228"/>
                </a:lnTo>
                <a:close/>
                <a:moveTo>
                  <a:pt x="2970" y="84"/>
                </a:moveTo>
                <a:lnTo>
                  <a:pt x="3090" y="84"/>
                </a:lnTo>
                <a:lnTo>
                  <a:pt x="3090" y="162"/>
                </a:lnTo>
                <a:lnTo>
                  <a:pt x="2970" y="162"/>
                </a:lnTo>
                <a:lnTo>
                  <a:pt x="2970" y="84"/>
                </a:lnTo>
                <a:close/>
                <a:moveTo>
                  <a:pt x="3270" y="126"/>
                </a:moveTo>
                <a:lnTo>
                  <a:pt x="3390" y="126"/>
                </a:lnTo>
                <a:lnTo>
                  <a:pt x="3390" y="210"/>
                </a:lnTo>
                <a:lnTo>
                  <a:pt x="3270" y="210"/>
                </a:lnTo>
                <a:lnTo>
                  <a:pt x="3270" y="126"/>
                </a:lnTo>
                <a:close/>
                <a:moveTo>
                  <a:pt x="3564" y="0"/>
                </a:moveTo>
                <a:lnTo>
                  <a:pt x="3684" y="0"/>
                </a:lnTo>
                <a:lnTo>
                  <a:pt x="3684" y="90"/>
                </a:lnTo>
                <a:lnTo>
                  <a:pt x="3564" y="90"/>
                </a:lnTo>
                <a:lnTo>
                  <a:pt x="3564" y="0"/>
                </a:lnTo>
                <a:close/>
                <a:moveTo>
                  <a:pt x="3864" y="60"/>
                </a:moveTo>
                <a:lnTo>
                  <a:pt x="3978" y="60"/>
                </a:lnTo>
                <a:lnTo>
                  <a:pt x="3978" y="156"/>
                </a:lnTo>
                <a:lnTo>
                  <a:pt x="3864" y="156"/>
                </a:lnTo>
                <a:lnTo>
                  <a:pt x="3864" y="60"/>
                </a:lnTo>
                <a:close/>
              </a:path>
            </a:pathLst>
          </a:custGeom>
          <a:solidFill>
            <a:schemeClr val="bg2">
              <a:lumMod val="9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36" name="Rectangle 12"/>
          <p:cNvSpPr>
            <a:spLocks noChangeArrowheads="1"/>
          </p:cNvSpPr>
          <p:nvPr/>
        </p:nvSpPr>
        <p:spPr bwMode="auto">
          <a:xfrm>
            <a:off x="850454" y="3089498"/>
            <a:ext cx="9525" cy="2286000"/>
          </a:xfrm>
          <a:prstGeom prst="rect">
            <a:avLst/>
          </a:prstGeom>
          <a:solidFill>
            <a:srgbClr val="868686"/>
          </a:solidFill>
          <a:ln w="952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a:p>
        </p:txBody>
      </p:sp>
      <p:sp>
        <p:nvSpPr>
          <p:cNvPr id="1037" name="Freeform 13"/>
          <p:cNvSpPr>
            <a:spLocks noEditPoints="1"/>
          </p:cNvSpPr>
          <p:nvPr/>
        </p:nvSpPr>
        <p:spPr bwMode="auto">
          <a:xfrm>
            <a:off x="817116" y="3084736"/>
            <a:ext cx="38100" cy="2295525"/>
          </a:xfrm>
          <a:custGeom>
            <a:avLst/>
            <a:gdLst/>
            <a:ahLst/>
            <a:cxnLst>
              <a:cxn ang="0">
                <a:pos x="0" y="1440"/>
              </a:cxn>
              <a:cxn ang="0">
                <a:pos x="24" y="1440"/>
              </a:cxn>
              <a:cxn ang="0">
                <a:pos x="24" y="1446"/>
              </a:cxn>
              <a:cxn ang="0">
                <a:pos x="0" y="1446"/>
              </a:cxn>
              <a:cxn ang="0">
                <a:pos x="0" y="1440"/>
              </a:cxn>
              <a:cxn ang="0">
                <a:pos x="0" y="1236"/>
              </a:cxn>
              <a:cxn ang="0">
                <a:pos x="24" y="1236"/>
              </a:cxn>
              <a:cxn ang="0">
                <a:pos x="24" y="1242"/>
              </a:cxn>
              <a:cxn ang="0">
                <a:pos x="0" y="1242"/>
              </a:cxn>
              <a:cxn ang="0">
                <a:pos x="0" y="1236"/>
              </a:cxn>
              <a:cxn ang="0">
                <a:pos x="0" y="1032"/>
              </a:cxn>
              <a:cxn ang="0">
                <a:pos x="24" y="1032"/>
              </a:cxn>
              <a:cxn ang="0">
                <a:pos x="24" y="1038"/>
              </a:cxn>
              <a:cxn ang="0">
                <a:pos x="0" y="1038"/>
              </a:cxn>
              <a:cxn ang="0">
                <a:pos x="0" y="1032"/>
              </a:cxn>
              <a:cxn ang="0">
                <a:pos x="0" y="822"/>
              </a:cxn>
              <a:cxn ang="0">
                <a:pos x="24" y="822"/>
              </a:cxn>
              <a:cxn ang="0">
                <a:pos x="24" y="828"/>
              </a:cxn>
              <a:cxn ang="0">
                <a:pos x="0" y="828"/>
              </a:cxn>
              <a:cxn ang="0">
                <a:pos x="0" y="822"/>
              </a:cxn>
              <a:cxn ang="0">
                <a:pos x="0" y="618"/>
              </a:cxn>
              <a:cxn ang="0">
                <a:pos x="24" y="618"/>
              </a:cxn>
              <a:cxn ang="0">
                <a:pos x="24" y="624"/>
              </a:cxn>
              <a:cxn ang="0">
                <a:pos x="0" y="624"/>
              </a:cxn>
              <a:cxn ang="0">
                <a:pos x="0" y="618"/>
              </a:cxn>
              <a:cxn ang="0">
                <a:pos x="0" y="414"/>
              </a:cxn>
              <a:cxn ang="0">
                <a:pos x="24" y="414"/>
              </a:cxn>
              <a:cxn ang="0">
                <a:pos x="24" y="420"/>
              </a:cxn>
              <a:cxn ang="0">
                <a:pos x="0" y="420"/>
              </a:cxn>
              <a:cxn ang="0">
                <a:pos x="0" y="414"/>
              </a:cxn>
              <a:cxn ang="0">
                <a:pos x="0" y="210"/>
              </a:cxn>
              <a:cxn ang="0">
                <a:pos x="24" y="210"/>
              </a:cxn>
              <a:cxn ang="0">
                <a:pos x="24" y="216"/>
              </a:cxn>
              <a:cxn ang="0">
                <a:pos x="0" y="216"/>
              </a:cxn>
              <a:cxn ang="0">
                <a:pos x="0" y="210"/>
              </a:cxn>
              <a:cxn ang="0">
                <a:pos x="0" y="0"/>
              </a:cxn>
              <a:cxn ang="0">
                <a:pos x="24" y="0"/>
              </a:cxn>
              <a:cxn ang="0">
                <a:pos x="24" y="6"/>
              </a:cxn>
              <a:cxn ang="0">
                <a:pos x="0" y="6"/>
              </a:cxn>
              <a:cxn ang="0">
                <a:pos x="0" y="0"/>
              </a:cxn>
            </a:cxnLst>
            <a:rect l="0" t="0" r="r" b="b"/>
            <a:pathLst>
              <a:path w="24" h="1446">
                <a:moveTo>
                  <a:pt x="0" y="1440"/>
                </a:moveTo>
                <a:lnTo>
                  <a:pt x="24" y="1440"/>
                </a:lnTo>
                <a:lnTo>
                  <a:pt x="24" y="1446"/>
                </a:lnTo>
                <a:lnTo>
                  <a:pt x="0" y="1446"/>
                </a:lnTo>
                <a:lnTo>
                  <a:pt x="0" y="1440"/>
                </a:lnTo>
                <a:close/>
                <a:moveTo>
                  <a:pt x="0" y="1236"/>
                </a:moveTo>
                <a:lnTo>
                  <a:pt x="24" y="1236"/>
                </a:lnTo>
                <a:lnTo>
                  <a:pt x="24" y="1242"/>
                </a:lnTo>
                <a:lnTo>
                  <a:pt x="0" y="1242"/>
                </a:lnTo>
                <a:lnTo>
                  <a:pt x="0" y="1236"/>
                </a:lnTo>
                <a:close/>
                <a:moveTo>
                  <a:pt x="0" y="1032"/>
                </a:moveTo>
                <a:lnTo>
                  <a:pt x="24" y="1032"/>
                </a:lnTo>
                <a:lnTo>
                  <a:pt x="24" y="1038"/>
                </a:lnTo>
                <a:lnTo>
                  <a:pt x="0" y="1038"/>
                </a:lnTo>
                <a:lnTo>
                  <a:pt x="0" y="1032"/>
                </a:lnTo>
                <a:close/>
                <a:moveTo>
                  <a:pt x="0" y="822"/>
                </a:moveTo>
                <a:lnTo>
                  <a:pt x="24" y="822"/>
                </a:lnTo>
                <a:lnTo>
                  <a:pt x="24" y="828"/>
                </a:lnTo>
                <a:lnTo>
                  <a:pt x="0" y="828"/>
                </a:lnTo>
                <a:lnTo>
                  <a:pt x="0" y="822"/>
                </a:lnTo>
                <a:close/>
                <a:moveTo>
                  <a:pt x="0" y="618"/>
                </a:moveTo>
                <a:lnTo>
                  <a:pt x="24" y="618"/>
                </a:lnTo>
                <a:lnTo>
                  <a:pt x="24" y="624"/>
                </a:lnTo>
                <a:lnTo>
                  <a:pt x="0" y="624"/>
                </a:lnTo>
                <a:lnTo>
                  <a:pt x="0" y="618"/>
                </a:lnTo>
                <a:close/>
                <a:moveTo>
                  <a:pt x="0" y="414"/>
                </a:moveTo>
                <a:lnTo>
                  <a:pt x="24" y="414"/>
                </a:lnTo>
                <a:lnTo>
                  <a:pt x="24" y="420"/>
                </a:lnTo>
                <a:lnTo>
                  <a:pt x="0" y="420"/>
                </a:lnTo>
                <a:lnTo>
                  <a:pt x="0" y="414"/>
                </a:lnTo>
                <a:close/>
                <a:moveTo>
                  <a:pt x="0" y="210"/>
                </a:moveTo>
                <a:lnTo>
                  <a:pt x="24" y="210"/>
                </a:lnTo>
                <a:lnTo>
                  <a:pt x="24" y="216"/>
                </a:lnTo>
                <a:lnTo>
                  <a:pt x="0" y="216"/>
                </a:lnTo>
                <a:lnTo>
                  <a:pt x="0" y="210"/>
                </a:lnTo>
                <a:close/>
                <a:moveTo>
                  <a:pt x="0" y="0"/>
                </a:moveTo>
                <a:lnTo>
                  <a:pt x="24" y="0"/>
                </a:lnTo>
                <a:lnTo>
                  <a:pt x="24" y="6"/>
                </a:lnTo>
                <a:lnTo>
                  <a:pt x="0" y="6"/>
                </a:lnTo>
                <a:lnTo>
                  <a:pt x="0" y="0"/>
                </a:lnTo>
                <a:close/>
              </a:path>
            </a:pathLst>
          </a:custGeom>
          <a:solidFill>
            <a:srgbClr val="868686"/>
          </a:solidFill>
          <a:ln w="952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a:p>
        </p:txBody>
      </p:sp>
      <p:sp>
        <p:nvSpPr>
          <p:cNvPr id="1038" name="Rectangle 14"/>
          <p:cNvSpPr>
            <a:spLocks noChangeArrowheads="1"/>
          </p:cNvSpPr>
          <p:nvPr/>
        </p:nvSpPr>
        <p:spPr bwMode="auto">
          <a:xfrm>
            <a:off x="855216" y="5370736"/>
            <a:ext cx="6600825" cy="9525"/>
          </a:xfrm>
          <a:prstGeom prst="rect">
            <a:avLst/>
          </a:prstGeom>
          <a:solidFill>
            <a:srgbClr val="868686"/>
          </a:solidFill>
          <a:ln w="952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a:p>
        </p:txBody>
      </p:sp>
      <p:sp>
        <p:nvSpPr>
          <p:cNvPr id="1039" name="Freeform 15"/>
          <p:cNvSpPr>
            <a:spLocks noEditPoints="1"/>
          </p:cNvSpPr>
          <p:nvPr/>
        </p:nvSpPr>
        <p:spPr bwMode="auto">
          <a:xfrm>
            <a:off x="850454" y="5375498"/>
            <a:ext cx="6610350" cy="38100"/>
          </a:xfrm>
          <a:custGeom>
            <a:avLst/>
            <a:gdLst/>
            <a:ahLst/>
            <a:cxnLst>
              <a:cxn ang="0">
                <a:pos x="6" y="24"/>
              </a:cxn>
              <a:cxn ang="0">
                <a:pos x="0" y="0"/>
              </a:cxn>
              <a:cxn ang="0">
                <a:pos x="306" y="0"/>
              </a:cxn>
              <a:cxn ang="0">
                <a:pos x="300" y="24"/>
              </a:cxn>
              <a:cxn ang="0">
                <a:pos x="306" y="0"/>
              </a:cxn>
              <a:cxn ang="0">
                <a:pos x="600" y="24"/>
              </a:cxn>
              <a:cxn ang="0">
                <a:pos x="594" y="0"/>
              </a:cxn>
              <a:cxn ang="0">
                <a:pos x="900" y="0"/>
              </a:cxn>
              <a:cxn ang="0">
                <a:pos x="894" y="24"/>
              </a:cxn>
              <a:cxn ang="0">
                <a:pos x="900" y="0"/>
              </a:cxn>
              <a:cxn ang="0">
                <a:pos x="1194" y="24"/>
              </a:cxn>
              <a:cxn ang="0">
                <a:pos x="1188" y="0"/>
              </a:cxn>
              <a:cxn ang="0">
                <a:pos x="1488" y="0"/>
              </a:cxn>
              <a:cxn ang="0">
                <a:pos x="1482" y="24"/>
              </a:cxn>
              <a:cxn ang="0">
                <a:pos x="1488" y="0"/>
              </a:cxn>
              <a:cxn ang="0">
                <a:pos x="1788" y="24"/>
              </a:cxn>
              <a:cxn ang="0">
                <a:pos x="1782" y="0"/>
              </a:cxn>
              <a:cxn ang="0">
                <a:pos x="2082" y="0"/>
              </a:cxn>
              <a:cxn ang="0">
                <a:pos x="2076" y="24"/>
              </a:cxn>
              <a:cxn ang="0">
                <a:pos x="2082" y="0"/>
              </a:cxn>
              <a:cxn ang="0">
                <a:pos x="2382" y="24"/>
              </a:cxn>
              <a:cxn ang="0">
                <a:pos x="2376" y="0"/>
              </a:cxn>
              <a:cxn ang="0">
                <a:pos x="2676" y="0"/>
              </a:cxn>
              <a:cxn ang="0">
                <a:pos x="2670" y="24"/>
              </a:cxn>
              <a:cxn ang="0">
                <a:pos x="2676" y="0"/>
              </a:cxn>
              <a:cxn ang="0">
                <a:pos x="2976" y="24"/>
              </a:cxn>
              <a:cxn ang="0">
                <a:pos x="2970" y="0"/>
              </a:cxn>
              <a:cxn ang="0">
                <a:pos x="3270" y="0"/>
              </a:cxn>
              <a:cxn ang="0">
                <a:pos x="3264" y="24"/>
              </a:cxn>
              <a:cxn ang="0">
                <a:pos x="3270" y="0"/>
              </a:cxn>
              <a:cxn ang="0">
                <a:pos x="3570" y="24"/>
              </a:cxn>
              <a:cxn ang="0">
                <a:pos x="3564" y="0"/>
              </a:cxn>
              <a:cxn ang="0">
                <a:pos x="3864" y="0"/>
              </a:cxn>
              <a:cxn ang="0">
                <a:pos x="3858" y="24"/>
              </a:cxn>
              <a:cxn ang="0">
                <a:pos x="3864" y="0"/>
              </a:cxn>
              <a:cxn ang="0">
                <a:pos x="4164" y="24"/>
              </a:cxn>
              <a:cxn ang="0">
                <a:pos x="4158" y="0"/>
              </a:cxn>
            </a:cxnLst>
            <a:rect l="0" t="0" r="r" b="b"/>
            <a:pathLst>
              <a:path w="4164" h="24">
                <a:moveTo>
                  <a:pt x="6" y="0"/>
                </a:moveTo>
                <a:lnTo>
                  <a:pt x="6" y="24"/>
                </a:lnTo>
                <a:lnTo>
                  <a:pt x="0" y="24"/>
                </a:lnTo>
                <a:lnTo>
                  <a:pt x="0" y="0"/>
                </a:lnTo>
                <a:lnTo>
                  <a:pt x="6" y="0"/>
                </a:lnTo>
                <a:close/>
                <a:moveTo>
                  <a:pt x="306" y="0"/>
                </a:moveTo>
                <a:lnTo>
                  <a:pt x="306" y="24"/>
                </a:lnTo>
                <a:lnTo>
                  <a:pt x="300" y="24"/>
                </a:lnTo>
                <a:lnTo>
                  <a:pt x="300" y="0"/>
                </a:lnTo>
                <a:lnTo>
                  <a:pt x="306" y="0"/>
                </a:lnTo>
                <a:close/>
                <a:moveTo>
                  <a:pt x="600" y="0"/>
                </a:moveTo>
                <a:lnTo>
                  <a:pt x="600" y="24"/>
                </a:lnTo>
                <a:lnTo>
                  <a:pt x="594" y="24"/>
                </a:lnTo>
                <a:lnTo>
                  <a:pt x="594" y="0"/>
                </a:lnTo>
                <a:lnTo>
                  <a:pt x="600" y="0"/>
                </a:lnTo>
                <a:close/>
                <a:moveTo>
                  <a:pt x="900" y="0"/>
                </a:moveTo>
                <a:lnTo>
                  <a:pt x="900" y="24"/>
                </a:lnTo>
                <a:lnTo>
                  <a:pt x="894" y="24"/>
                </a:lnTo>
                <a:lnTo>
                  <a:pt x="894" y="0"/>
                </a:lnTo>
                <a:lnTo>
                  <a:pt x="900" y="0"/>
                </a:lnTo>
                <a:close/>
                <a:moveTo>
                  <a:pt x="1194" y="0"/>
                </a:moveTo>
                <a:lnTo>
                  <a:pt x="1194" y="24"/>
                </a:lnTo>
                <a:lnTo>
                  <a:pt x="1188" y="24"/>
                </a:lnTo>
                <a:lnTo>
                  <a:pt x="1188" y="0"/>
                </a:lnTo>
                <a:lnTo>
                  <a:pt x="1194" y="0"/>
                </a:lnTo>
                <a:close/>
                <a:moveTo>
                  <a:pt x="1488" y="0"/>
                </a:moveTo>
                <a:lnTo>
                  <a:pt x="1488" y="24"/>
                </a:lnTo>
                <a:lnTo>
                  <a:pt x="1482" y="24"/>
                </a:lnTo>
                <a:lnTo>
                  <a:pt x="1482" y="0"/>
                </a:lnTo>
                <a:lnTo>
                  <a:pt x="1488" y="0"/>
                </a:lnTo>
                <a:close/>
                <a:moveTo>
                  <a:pt x="1788" y="0"/>
                </a:moveTo>
                <a:lnTo>
                  <a:pt x="1788" y="24"/>
                </a:lnTo>
                <a:lnTo>
                  <a:pt x="1782" y="24"/>
                </a:lnTo>
                <a:lnTo>
                  <a:pt x="1782" y="0"/>
                </a:lnTo>
                <a:lnTo>
                  <a:pt x="1788" y="0"/>
                </a:lnTo>
                <a:close/>
                <a:moveTo>
                  <a:pt x="2082" y="0"/>
                </a:moveTo>
                <a:lnTo>
                  <a:pt x="2082" y="24"/>
                </a:lnTo>
                <a:lnTo>
                  <a:pt x="2076" y="24"/>
                </a:lnTo>
                <a:lnTo>
                  <a:pt x="2076" y="0"/>
                </a:lnTo>
                <a:lnTo>
                  <a:pt x="2082" y="0"/>
                </a:lnTo>
                <a:close/>
                <a:moveTo>
                  <a:pt x="2382" y="0"/>
                </a:moveTo>
                <a:lnTo>
                  <a:pt x="2382" y="24"/>
                </a:lnTo>
                <a:lnTo>
                  <a:pt x="2376" y="24"/>
                </a:lnTo>
                <a:lnTo>
                  <a:pt x="2376" y="0"/>
                </a:lnTo>
                <a:lnTo>
                  <a:pt x="2382" y="0"/>
                </a:lnTo>
                <a:close/>
                <a:moveTo>
                  <a:pt x="2676" y="0"/>
                </a:moveTo>
                <a:lnTo>
                  <a:pt x="2676" y="24"/>
                </a:lnTo>
                <a:lnTo>
                  <a:pt x="2670" y="24"/>
                </a:lnTo>
                <a:lnTo>
                  <a:pt x="2670" y="0"/>
                </a:lnTo>
                <a:lnTo>
                  <a:pt x="2676" y="0"/>
                </a:lnTo>
                <a:close/>
                <a:moveTo>
                  <a:pt x="2976" y="0"/>
                </a:moveTo>
                <a:lnTo>
                  <a:pt x="2976" y="24"/>
                </a:lnTo>
                <a:lnTo>
                  <a:pt x="2970" y="24"/>
                </a:lnTo>
                <a:lnTo>
                  <a:pt x="2970" y="0"/>
                </a:lnTo>
                <a:lnTo>
                  <a:pt x="2976" y="0"/>
                </a:lnTo>
                <a:close/>
                <a:moveTo>
                  <a:pt x="3270" y="0"/>
                </a:moveTo>
                <a:lnTo>
                  <a:pt x="3270" y="24"/>
                </a:lnTo>
                <a:lnTo>
                  <a:pt x="3264" y="24"/>
                </a:lnTo>
                <a:lnTo>
                  <a:pt x="3264" y="0"/>
                </a:lnTo>
                <a:lnTo>
                  <a:pt x="3270" y="0"/>
                </a:lnTo>
                <a:close/>
                <a:moveTo>
                  <a:pt x="3570" y="0"/>
                </a:moveTo>
                <a:lnTo>
                  <a:pt x="3570" y="24"/>
                </a:lnTo>
                <a:lnTo>
                  <a:pt x="3564" y="24"/>
                </a:lnTo>
                <a:lnTo>
                  <a:pt x="3564" y="0"/>
                </a:lnTo>
                <a:lnTo>
                  <a:pt x="3570" y="0"/>
                </a:lnTo>
                <a:close/>
                <a:moveTo>
                  <a:pt x="3864" y="0"/>
                </a:moveTo>
                <a:lnTo>
                  <a:pt x="3864" y="24"/>
                </a:lnTo>
                <a:lnTo>
                  <a:pt x="3858" y="24"/>
                </a:lnTo>
                <a:lnTo>
                  <a:pt x="3858" y="0"/>
                </a:lnTo>
                <a:lnTo>
                  <a:pt x="3864" y="0"/>
                </a:lnTo>
                <a:close/>
                <a:moveTo>
                  <a:pt x="4164" y="0"/>
                </a:moveTo>
                <a:lnTo>
                  <a:pt x="4164" y="24"/>
                </a:lnTo>
                <a:lnTo>
                  <a:pt x="4158" y="24"/>
                </a:lnTo>
                <a:lnTo>
                  <a:pt x="4158" y="0"/>
                </a:lnTo>
                <a:lnTo>
                  <a:pt x="4164" y="0"/>
                </a:lnTo>
                <a:close/>
              </a:path>
            </a:pathLst>
          </a:custGeom>
          <a:solidFill>
            <a:srgbClr val="868686"/>
          </a:solidFill>
          <a:ln w="9525"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a:p>
        </p:txBody>
      </p:sp>
      <p:sp>
        <p:nvSpPr>
          <p:cNvPr id="1040" name="Rectangle 16"/>
          <p:cNvSpPr>
            <a:spLocks noChangeArrowheads="1"/>
          </p:cNvSpPr>
          <p:nvPr/>
        </p:nvSpPr>
        <p:spPr bwMode="auto">
          <a:xfrm>
            <a:off x="672654" y="5305648"/>
            <a:ext cx="1333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672654" y="4980211"/>
            <a:ext cx="1333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5</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612329" y="4653186"/>
            <a:ext cx="19050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10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612329" y="4327748"/>
            <a:ext cx="19050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15</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612329" y="4000723"/>
            <a:ext cx="19050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612329" y="3675286"/>
            <a:ext cx="19050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25</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612329" y="3348261"/>
            <a:ext cx="19050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30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612329" y="3022823"/>
            <a:ext cx="19050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35</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955229"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2006</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1426716"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2007</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1898204"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2008</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2369691"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2009</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2841179"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3312666"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2011</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3784154"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2012</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4255641"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2013</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6" name="Rectangle 32"/>
          <p:cNvSpPr>
            <a:spLocks noChangeArrowheads="1"/>
          </p:cNvSpPr>
          <p:nvPr/>
        </p:nvSpPr>
        <p:spPr bwMode="auto">
          <a:xfrm>
            <a:off x="4727129"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2014</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7" name="Rectangle 33"/>
          <p:cNvSpPr>
            <a:spLocks noChangeArrowheads="1"/>
          </p:cNvSpPr>
          <p:nvPr/>
        </p:nvSpPr>
        <p:spPr bwMode="auto">
          <a:xfrm>
            <a:off x="5198616"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2015</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8" name="Rectangle 34"/>
          <p:cNvSpPr>
            <a:spLocks noChangeArrowheads="1"/>
          </p:cNvSpPr>
          <p:nvPr/>
        </p:nvSpPr>
        <p:spPr bwMode="auto">
          <a:xfrm>
            <a:off x="5670104"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2016</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9" name="Rectangle 35"/>
          <p:cNvSpPr>
            <a:spLocks noChangeArrowheads="1"/>
          </p:cNvSpPr>
          <p:nvPr/>
        </p:nvSpPr>
        <p:spPr bwMode="auto">
          <a:xfrm>
            <a:off x="6140004"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2017</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60" name="Rectangle 36"/>
          <p:cNvSpPr>
            <a:spLocks noChangeArrowheads="1"/>
          </p:cNvSpPr>
          <p:nvPr/>
        </p:nvSpPr>
        <p:spPr bwMode="auto">
          <a:xfrm>
            <a:off x="6611491"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2018</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61" name="Rectangle 37"/>
          <p:cNvSpPr>
            <a:spLocks noChangeArrowheads="1"/>
          </p:cNvSpPr>
          <p:nvPr/>
        </p:nvSpPr>
        <p:spPr bwMode="auto">
          <a:xfrm>
            <a:off x="7082979" y="5470748"/>
            <a:ext cx="323850" cy="1905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000000"/>
                </a:solidFill>
                <a:effectLst/>
                <a:latin typeface="Calibri" pitchFamily="34" charset="0"/>
                <a:cs typeface="Arial" pitchFamily="34" charset="0"/>
              </a:rPr>
              <a:t>2019</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CasellaDiTesto 45"/>
          <p:cNvSpPr txBox="1"/>
          <p:nvPr/>
        </p:nvSpPr>
        <p:spPr>
          <a:xfrm>
            <a:off x="7381081" y="2473151"/>
            <a:ext cx="1459695" cy="307777"/>
          </a:xfrm>
          <a:prstGeom prst="rect">
            <a:avLst/>
          </a:prstGeom>
          <a:noFill/>
        </p:spPr>
        <p:txBody>
          <a:bodyPr wrap="none" rtlCol="0">
            <a:spAutoFit/>
          </a:bodyPr>
          <a:lstStyle/>
          <a:p>
            <a:r>
              <a:rPr lang="it-IT" sz="1400" i="1" dirty="0" smtClean="0">
                <a:latin typeface="+mj-lt"/>
              </a:rPr>
              <a:t>Ricavi da Internet</a:t>
            </a:r>
            <a:endParaRPr lang="it-IT" sz="1400" i="1" dirty="0">
              <a:latin typeface="+mj-lt"/>
            </a:endParaRPr>
          </a:p>
        </p:txBody>
      </p:sp>
      <p:sp>
        <p:nvSpPr>
          <p:cNvPr id="47" name="Arco 46"/>
          <p:cNvSpPr/>
          <p:nvPr/>
        </p:nvSpPr>
        <p:spPr>
          <a:xfrm>
            <a:off x="7165057" y="2636912"/>
            <a:ext cx="360040" cy="1224136"/>
          </a:xfrm>
          <a:prstGeom prst="arc">
            <a:avLst>
              <a:gd name="adj1" fmla="val 11525648"/>
              <a:gd name="adj2" fmla="val 16129152"/>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8" name="CasellaDiTesto 47"/>
          <p:cNvSpPr txBox="1"/>
          <p:nvPr/>
        </p:nvSpPr>
        <p:spPr>
          <a:xfrm>
            <a:off x="4481226" y="2420888"/>
            <a:ext cx="1520994" cy="523220"/>
          </a:xfrm>
          <a:prstGeom prst="rect">
            <a:avLst/>
          </a:prstGeom>
          <a:noFill/>
        </p:spPr>
        <p:txBody>
          <a:bodyPr wrap="none" rtlCol="0">
            <a:spAutoFit/>
          </a:bodyPr>
          <a:lstStyle/>
          <a:p>
            <a:r>
              <a:rPr lang="it-IT" sz="1400" i="1" dirty="0" smtClean="0">
                <a:latin typeface="+mj-lt"/>
              </a:rPr>
              <a:t>Ricavi da </a:t>
            </a:r>
            <a:br>
              <a:rPr lang="it-IT" sz="1400" i="1" dirty="0" smtClean="0">
                <a:latin typeface="+mj-lt"/>
              </a:rPr>
            </a:br>
            <a:r>
              <a:rPr lang="it-IT" sz="1400" i="1" dirty="0" err="1" smtClean="0">
                <a:latin typeface="+mj-lt"/>
              </a:rPr>
              <a:t>retransmission</a:t>
            </a:r>
            <a:r>
              <a:rPr lang="it-IT" sz="1400" i="1" dirty="0" smtClean="0">
                <a:latin typeface="+mj-lt"/>
              </a:rPr>
              <a:t> </a:t>
            </a:r>
            <a:r>
              <a:rPr lang="it-IT" sz="1400" i="1" dirty="0" err="1" smtClean="0">
                <a:latin typeface="+mj-lt"/>
              </a:rPr>
              <a:t>fee</a:t>
            </a:r>
            <a:endParaRPr lang="it-IT" sz="1400" i="1" dirty="0">
              <a:latin typeface="+mj-lt"/>
            </a:endParaRPr>
          </a:p>
        </p:txBody>
      </p:sp>
      <p:sp>
        <p:nvSpPr>
          <p:cNvPr id="49" name="Arco 48"/>
          <p:cNvSpPr/>
          <p:nvPr/>
        </p:nvSpPr>
        <p:spPr>
          <a:xfrm>
            <a:off x="4895305" y="1988840"/>
            <a:ext cx="864096" cy="1872208"/>
          </a:xfrm>
          <a:prstGeom prst="arc">
            <a:avLst>
              <a:gd name="adj1" fmla="val 5829448"/>
              <a:gd name="adj2" fmla="val 10640923"/>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0" name="CasellaDiTesto 49"/>
          <p:cNvSpPr txBox="1"/>
          <p:nvPr/>
        </p:nvSpPr>
        <p:spPr>
          <a:xfrm>
            <a:off x="468313" y="2181320"/>
            <a:ext cx="2680542" cy="430887"/>
          </a:xfrm>
          <a:prstGeom prst="rect">
            <a:avLst/>
          </a:prstGeom>
          <a:solidFill>
            <a:schemeClr val="bg1"/>
          </a:solidFill>
        </p:spPr>
        <p:txBody>
          <a:bodyPr wrap="none" rtlCol="0">
            <a:spAutoFit/>
          </a:bodyPr>
          <a:lstStyle/>
          <a:p>
            <a:r>
              <a:rPr lang="en-GB" sz="1100" b="1" dirty="0" err="1" smtClean="0">
                <a:solidFill>
                  <a:schemeClr val="tx1">
                    <a:lumMod val="65000"/>
                    <a:lumOff val="35000"/>
                  </a:schemeClr>
                </a:solidFill>
                <a:latin typeface="+mj-lt"/>
              </a:rPr>
              <a:t>Evoluzione</a:t>
            </a:r>
            <a:r>
              <a:rPr lang="en-GB" sz="1100" b="1" dirty="0" smtClean="0">
                <a:solidFill>
                  <a:schemeClr val="tx1">
                    <a:lumMod val="65000"/>
                    <a:lumOff val="35000"/>
                  </a:schemeClr>
                </a:solidFill>
                <a:latin typeface="+mj-lt"/>
              </a:rPr>
              <a:t> </a:t>
            </a:r>
            <a:r>
              <a:rPr lang="en-GB" sz="1100" b="1" dirty="0" err="1" smtClean="0">
                <a:solidFill>
                  <a:schemeClr val="tx1">
                    <a:lumMod val="65000"/>
                    <a:lumOff val="35000"/>
                  </a:schemeClr>
                </a:solidFill>
                <a:latin typeface="+mj-lt"/>
              </a:rPr>
              <a:t>delle</a:t>
            </a:r>
            <a:r>
              <a:rPr lang="en-GB" sz="1100" b="1" dirty="0" smtClean="0">
                <a:solidFill>
                  <a:schemeClr val="tx1">
                    <a:lumMod val="65000"/>
                    <a:lumOff val="35000"/>
                  </a:schemeClr>
                </a:solidFill>
                <a:latin typeface="+mj-lt"/>
              </a:rPr>
              <a:t> </a:t>
            </a:r>
            <a:r>
              <a:rPr lang="en-GB" sz="1100" b="1" dirty="0" err="1" smtClean="0">
                <a:solidFill>
                  <a:schemeClr val="tx1">
                    <a:lumMod val="65000"/>
                    <a:lumOff val="35000"/>
                  </a:schemeClr>
                </a:solidFill>
                <a:latin typeface="+mj-lt"/>
              </a:rPr>
              <a:t>principali</a:t>
            </a:r>
            <a:r>
              <a:rPr lang="en-GB" sz="1100" b="1" dirty="0" smtClean="0">
                <a:solidFill>
                  <a:schemeClr val="tx1">
                    <a:lumMod val="65000"/>
                    <a:lumOff val="35000"/>
                  </a:schemeClr>
                </a:solidFill>
                <a:latin typeface="+mj-lt"/>
              </a:rPr>
              <a:t> </a:t>
            </a:r>
            <a:r>
              <a:rPr lang="en-GB" sz="1100" b="1" dirty="0" err="1" smtClean="0">
                <a:solidFill>
                  <a:schemeClr val="tx1">
                    <a:lumMod val="65000"/>
                    <a:lumOff val="35000"/>
                  </a:schemeClr>
                </a:solidFill>
                <a:latin typeface="+mj-lt"/>
              </a:rPr>
              <a:t>fonti</a:t>
            </a:r>
            <a:r>
              <a:rPr lang="en-GB" sz="1100" b="1" dirty="0" smtClean="0">
                <a:solidFill>
                  <a:schemeClr val="tx1">
                    <a:lumMod val="65000"/>
                    <a:lumOff val="35000"/>
                  </a:schemeClr>
                </a:solidFill>
                <a:latin typeface="+mj-lt"/>
              </a:rPr>
              <a:t> di </a:t>
            </a:r>
            <a:r>
              <a:rPr lang="en-GB" sz="1100" b="1" dirty="0" err="1" smtClean="0">
                <a:solidFill>
                  <a:schemeClr val="tx1">
                    <a:lumMod val="65000"/>
                    <a:lumOff val="35000"/>
                  </a:schemeClr>
                </a:solidFill>
                <a:latin typeface="+mj-lt"/>
              </a:rPr>
              <a:t>ricavi</a:t>
            </a:r>
            <a:r>
              <a:rPr lang="en-GB" sz="1100" b="1" dirty="0" smtClean="0">
                <a:solidFill>
                  <a:schemeClr val="tx1">
                    <a:lumMod val="65000"/>
                    <a:lumOff val="35000"/>
                  </a:schemeClr>
                </a:solidFill>
                <a:latin typeface="+mj-lt"/>
              </a:rPr>
              <a:t> </a:t>
            </a:r>
            <a:br>
              <a:rPr lang="en-GB" sz="1100" b="1" dirty="0" smtClean="0">
                <a:solidFill>
                  <a:schemeClr val="tx1">
                    <a:lumMod val="65000"/>
                    <a:lumOff val="35000"/>
                  </a:schemeClr>
                </a:solidFill>
                <a:latin typeface="+mj-lt"/>
              </a:rPr>
            </a:br>
            <a:r>
              <a:rPr lang="en-GB" sz="1100" b="1" dirty="0" err="1" smtClean="0">
                <a:solidFill>
                  <a:schemeClr val="tx1">
                    <a:lumMod val="65000"/>
                    <a:lumOff val="35000"/>
                  </a:schemeClr>
                </a:solidFill>
                <a:latin typeface="+mj-lt"/>
              </a:rPr>
              <a:t>dei</a:t>
            </a:r>
            <a:r>
              <a:rPr lang="en-GB" sz="1100" b="1" dirty="0" smtClean="0">
                <a:solidFill>
                  <a:schemeClr val="tx1">
                    <a:lumMod val="65000"/>
                    <a:lumOff val="35000"/>
                  </a:schemeClr>
                </a:solidFill>
                <a:latin typeface="+mj-lt"/>
              </a:rPr>
              <a:t> broadcaster USA 2006-2019 </a:t>
            </a:r>
            <a:r>
              <a:rPr lang="en-GB" sz="1100" i="1" dirty="0" smtClean="0">
                <a:solidFill>
                  <a:schemeClr val="tx1">
                    <a:lumMod val="65000"/>
                    <a:lumOff val="35000"/>
                  </a:schemeClr>
                </a:solidFill>
                <a:latin typeface="+mj-lt"/>
              </a:rPr>
              <a:t>($ </a:t>
            </a:r>
            <a:r>
              <a:rPr lang="en-GB" sz="1100" i="1" dirty="0" err="1" smtClean="0">
                <a:solidFill>
                  <a:schemeClr val="tx1">
                    <a:lumMod val="65000"/>
                    <a:lumOff val="35000"/>
                  </a:schemeClr>
                </a:solidFill>
                <a:latin typeface="+mj-lt"/>
              </a:rPr>
              <a:t>miliardi</a:t>
            </a:r>
            <a:r>
              <a:rPr lang="en-GB" sz="1100" i="1" dirty="0" smtClean="0">
                <a:solidFill>
                  <a:schemeClr val="tx1">
                    <a:lumMod val="65000"/>
                    <a:lumOff val="35000"/>
                  </a:schemeClr>
                </a:solidFill>
                <a:latin typeface="+mj-lt"/>
              </a:rPr>
              <a:t>)</a:t>
            </a:r>
            <a:endParaRPr lang="en-GB" sz="1100" i="1" dirty="0">
              <a:solidFill>
                <a:schemeClr val="tx1">
                  <a:lumMod val="65000"/>
                  <a:lumOff val="35000"/>
                </a:schemeClr>
              </a:solidFill>
              <a:latin typeface="+mj-lt"/>
            </a:endParaRPr>
          </a:p>
        </p:txBody>
      </p:sp>
      <p:sp>
        <p:nvSpPr>
          <p:cNvPr id="51" name="CasellaDiTesto 50"/>
          <p:cNvSpPr txBox="1"/>
          <p:nvPr/>
        </p:nvSpPr>
        <p:spPr>
          <a:xfrm>
            <a:off x="1260401" y="3068960"/>
            <a:ext cx="908390" cy="523220"/>
          </a:xfrm>
          <a:prstGeom prst="rect">
            <a:avLst/>
          </a:prstGeom>
          <a:noFill/>
        </p:spPr>
        <p:txBody>
          <a:bodyPr wrap="none" rtlCol="0">
            <a:spAutoFit/>
          </a:bodyPr>
          <a:lstStyle/>
          <a:p>
            <a:r>
              <a:rPr lang="it-IT" sz="1400" i="1" dirty="0" smtClean="0">
                <a:latin typeface="+mj-lt"/>
              </a:rPr>
              <a:t>Ricavi da </a:t>
            </a:r>
            <a:br>
              <a:rPr lang="it-IT" sz="1400" i="1" dirty="0" smtClean="0">
                <a:latin typeface="+mj-lt"/>
              </a:rPr>
            </a:br>
            <a:r>
              <a:rPr lang="it-IT" sz="1400" i="1" dirty="0" smtClean="0">
                <a:latin typeface="+mj-lt"/>
              </a:rPr>
              <a:t>pubblicità</a:t>
            </a:r>
            <a:endParaRPr lang="it-IT" sz="1400" i="1" dirty="0">
              <a:latin typeface="+mj-lt"/>
            </a:endParaRPr>
          </a:p>
        </p:txBody>
      </p:sp>
      <p:sp>
        <p:nvSpPr>
          <p:cNvPr id="52" name="Arco 51"/>
          <p:cNvSpPr/>
          <p:nvPr/>
        </p:nvSpPr>
        <p:spPr>
          <a:xfrm>
            <a:off x="1692449" y="2636912"/>
            <a:ext cx="864096" cy="1872208"/>
          </a:xfrm>
          <a:prstGeom prst="arc">
            <a:avLst>
              <a:gd name="adj1" fmla="val 5829448"/>
              <a:gd name="adj2" fmla="val 10640923"/>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3" name="Parentesi graffa chiusa 52"/>
          <p:cNvSpPr/>
          <p:nvPr/>
        </p:nvSpPr>
        <p:spPr>
          <a:xfrm>
            <a:off x="7453089" y="3501008"/>
            <a:ext cx="72008" cy="504056"/>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4" name="CasellaDiTesto 53"/>
          <p:cNvSpPr txBox="1"/>
          <p:nvPr/>
        </p:nvSpPr>
        <p:spPr>
          <a:xfrm>
            <a:off x="7533481" y="3584775"/>
            <a:ext cx="1011815" cy="276999"/>
          </a:xfrm>
          <a:prstGeom prst="rect">
            <a:avLst/>
          </a:prstGeom>
          <a:noFill/>
        </p:spPr>
        <p:txBody>
          <a:bodyPr wrap="none" rtlCol="0">
            <a:spAutoFit/>
          </a:bodyPr>
          <a:lstStyle/>
          <a:p>
            <a:r>
              <a:rPr lang="it-IT" sz="1200" b="1" i="1" dirty="0" smtClean="0">
                <a:solidFill>
                  <a:schemeClr val="accent2"/>
                </a:solidFill>
                <a:latin typeface="+mj-lt"/>
              </a:rPr>
              <a:t>25% </a:t>
            </a:r>
            <a:r>
              <a:rPr lang="it-IT" sz="1200" i="1" dirty="0" smtClean="0">
                <a:solidFill>
                  <a:schemeClr val="accent2"/>
                </a:solidFill>
                <a:latin typeface="+mj-lt"/>
              </a:rPr>
              <a:t>($7,6bn)</a:t>
            </a:r>
            <a:endParaRPr lang="it-IT" sz="1200" i="1" dirty="0">
              <a:solidFill>
                <a:schemeClr val="accent2"/>
              </a:solidFill>
              <a:latin typeface="+mj-lt"/>
            </a:endParaRPr>
          </a:p>
        </p:txBody>
      </p:sp>
      <p:sp>
        <p:nvSpPr>
          <p:cNvPr id="55" name="CasellaDiTesto 54"/>
          <p:cNvSpPr txBox="1"/>
          <p:nvPr/>
        </p:nvSpPr>
        <p:spPr>
          <a:xfrm>
            <a:off x="540321" y="5589240"/>
            <a:ext cx="1224136" cy="215444"/>
          </a:xfrm>
          <a:prstGeom prst="rect">
            <a:avLst/>
          </a:prstGeom>
          <a:noFill/>
        </p:spPr>
        <p:txBody>
          <a:bodyPr wrap="square" rtlCol="0">
            <a:spAutoFit/>
          </a:bodyPr>
          <a:lstStyle/>
          <a:p>
            <a:r>
              <a:rPr lang="it-IT" sz="800" i="1" dirty="0" smtClean="0">
                <a:solidFill>
                  <a:schemeClr val="tx1">
                    <a:lumMod val="50000"/>
                    <a:lumOff val="50000"/>
                  </a:schemeClr>
                </a:solidFill>
                <a:latin typeface="+mj-lt"/>
              </a:rPr>
              <a:t>Fonte: </a:t>
            </a:r>
            <a:r>
              <a:rPr lang="it-IT" sz="800" i="1" dirty="0" err="1" smtClean="0">
                <a:solidFill>
                  <a:schemeClr val="tx1">
                    <a:lumMod val="50000"/>
                    <a:lumOff val="50000"/>
                  </a:schemeClr>
                </a:solidFill>
                <a:latin typeface="+mj-lt"/>
              </a:rPr>
              <a:t>Kagan</a:t>
            </a:r>
            <a:endParaRPr lang="it-IT" sz="800" dirty="0">
              <a:solidFill>
                <a:schemeClr val="tx1">
                  <a:lumMod val="50000"/>
                  <a:lumOff val="50000"/>
                </a:schemeClr>
              </a:solidFill>
              <a:latin typeface="+mj-lt"/>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13</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RETRANSMISSION FEE:</a:t>
            </a:r>
          </a:p>
          <a:p>
            <a:pPr algn="r">
              <a:lnSpc>
                <a:spcPts val="2200"/>
              </a:lnSpc>
              <a:defRPr/>
            </a:pPr>
            <a:r>
              <a:rPr lang="it-IT" sz="1300" b="1" i="1" cap="all" dirty="0" smtClean="0">
                <a:solidFill>
                  <a:srgbClr val="637980"/>
                </a:solidFill>
                <a:latin typeface="Verdana" pitchFamily="34" charset="0"/>
              </a:rPr>
              <a:t>UK e GERMANIA</a:t>
            </a:r>
          </a:p>
        </p:txBody>
      </p:sp>
      <p:sp>
        <p:nvSpPr>
          <p:cNvPr id="55" name="CasellaDiTesto 54"/>
          <p:cNvSpPr txBox="1"/>
          <p:nvPr/>
        </p:nvSpPr>
        <p:spPr>
          <a:xfrm>
            <a:off x="683568" y="1942381"/>
            <a:ext cx="3240360" cy="1846659"/>
          </a:xfrm>
          <a:prstGeom prst="rect">
            <a:avLst/>
          </a:prstGeom>
          <a:noFill/>
        </p:spPr>
        <p:txBody>
          <a:bodyPr wrap="square" rtlCol="0">
            <a:spAutoFit/>
          </a:bodyPr>
          <a:lstStyle/>
          <a:p>
            <a:pPr algn="just"/>
            <a:r>
              <a:rPr lang="en-US" sz="1200" i="1" dirty="0" smtClean="0">
                <a:solidFill>
                  <a:schemeClr val="tx1">
                    <a:lumMod val="50000"/>
                    <a:lumOff val="50000"/>
                  </a:schemeClr>
                </a:solidFill>
              </a:rPr>
              <a:t>“Introducing retransmission fees would have clear benefits to the UK creative industries and the wider economy - as well as to viewers right across the UK - by enabling PSBs to continue to invest in the original programming people love to watch”  </a:t>
            </a:r>
          </a:p>
          <a:p>
            <a:pPr algn="just"/>
            <a:r>
              <a:rPr lang="en-US" sz="1200" i="1" dirty="0" smtClean="0">
                <a:solidFill>
                  <a:schemeClr val="tx1">
                    <a:lumMod val="50000"/>
                    <a:lumOff val="50000"/>
                  </a:schemeClr>
                </a:solidFill>
              </a:rPr>
              <a:t>(…)</a:t>
            </a:r>
          </a:p>
          <a:p>
            <a:pPr algn="r"/>
            <a:r>
              <a:rPr lang="en-US" sz="1000" i="1" dirty="0" smtClean="0">
                <a:solidFill>
                  <a:schemeClr val="tx1">
                    <a:lumMod val="50000"/>
                    <a:lumOff val="50000"/>
                  </a:schemeClr>
                </a:solidFill>
              </a:rPr>
              <a:t>Adam </a:t>
            </a:r>
            <a:r>
              <a:rPr lang="en-US" sz="1000" i="1" dirty="0" err="1" smtClean="0">
                <a:solidFill>
                  <a:schemeClr val="tx1">
                    <a:lumMod val="50000"/>
                    <a:lumOff val="50000"/>
                  </a:schemeClr>
                </a:solidFill>
              </a:rPr>
              <a:t>Crozier</a:t>
            </a:r>
            <a:r>
              <a:rPr lang="en-US" sz="1000" i="1" dirty="0" smtClean="0">
                <a:solidFill>
                  <a:schemeClr val="tx1">
                    <a:lumMod val="50000"/>
                    <a:lumOff val="50000"/>
                  </a:schemeClr>
                </a:solidFill>
              </a:rPr>
              <a:t>, CEO ITV </a:t>
            </a:r>
            <a:br>
              <a:rPr lang="en-US" sz="1000" i="1" dirty="0" smtClean="0">
                <a:solidFill>
                  <a:schemeClr val="tx1">
                    <a:lumMod val="50000"/>
                    <a:lumOff val="50000"/>
                  </a:schemeClr>
                </a:solidFill>
              </a:rPr>
            </a:br>
            <a:r>
              <a:rPr lang="en-US" sz="1000" i="1" dirty="0" smtClean="0">
                <a:solidFill>
                  <a:schemeClr val="tx1">
                    <a:lumMod val="50000"/>
                    <a:lumOff val="50000"/>
                  </a:schemeClr>
                </a:solidFill>
              </a:rPr>
              <a:t>(</a:t>
            </a:r>
            <a:r>
              <a:rPr lang="en-US" sz="1000" i="1" dirty="0" err="1" smtClean="0">
                <a:solidFill>
                  <a:schemeClr val="tx1">
                    <a:lumMod val="50000"/>
                    <a:lumOff val="50000"/>
                  </a:schemeClr>
                </a:solidFill>
              </a:rPr>
              <a:t>settembre</a:t>
            </a:r>
            <a:r>
              <a:rPr lang="en-US" sz="1000" i="1" dirty="0" smtClean="0">
                <a:solidFill>
                  <a:schemeClr val="tx1">
                    <a:lumMod val="50000"/>
                    <a:lumOff val="50000"/>
                  </a:schemeClr>
                </a:solidFill>
              </a:rPr>
              <a:t> 2014)</a:t>
            </a:r>
            <a:endParaRPr lang="it-IT" sz="1000" i="1" dirty="0" smtClean="0">
              <a:solidFill>
                <a:schemeClr val="tx1">
                  <a:lumMod val="50000"/>
                  <a:lumOff val="50000"/>
                </a:schemeClr>
              </a:solidFill>
            </a:endParaRPr>
          </a:p>
          <a:p>
            <a:endParaRPr lang="it-IT" sz="1000" i="1" dirty="0"/>
          </a:p>
        </p:txBody>
      </p:sp>
      <p:sp>
        <p:nvSpPr>
          <p:cNvPr id="56" name="CasellaDiTesto 55"/>
          <p:cNvSpPr txBox="1"/>
          <p:nvPr/>
        </p:nvSpPr>
        <p:spPr>
          <a:xfrm>
            <a:off x="1115616" y="1196752"/>
            <a:ext cx="3251986" cy="646331"/>
          </a:xfrm>
          <a:prstGeom prst="rect">
            <a:avLst/>
          </a:prstGeom>
          <a:noFill/>
        </p:spPr>
        <p:txBody>
          <a:bodyPr wrap="square" rtlCol="0">
            <a:spAutoFit/>
          </a:bodyPr>
          <a:lstStyle/>
          <a:p>
            <a:pPr algn="r"/>
            <a:r>
              <a:rPr lang="it-IT" sz="1200" b="1" dirty="0" smtClean="0">
                <a:solidFill>
                  <a:schemeClr val="tx1">
                    <a:lumMod val="65000"/>
                    <a:lumOff val="35000"/>
                  </a:schemeClr>
                </a:solidFill>
                <a:latin typeface="+mj-lt"/>
              </a:rPr>
              <a:t>I BROADCASTER BRITANNICI CHIEDONO CIRCA 200 MILIONI </a:t>
            </a:r>
            <a:r>
              <a:rPr lang="it-IT" sz="1200" b="1" dirty="0" err="1" smtClean="0">
                <a:solidFill>
                  <a:schemeClr val="tx1">
                    <a:lumMod val="65000"/>
                    <a:lumOff val="35000"/>
                  </a:schemeClr>
                </a:solidFill>
                <a:latin typeface="+mj-lt"/>
              </a:rPr>
              <a:t>DI</a:t>
            </a:r>
            <a:r>
              <a:rPr lang="it-IT" sz="1200" b="1" dirty="0" smtClean="0">
                <a:solidFill>
                  <a:schemeClr val="tx1">
                    <a:lumMod val="65000"/>
                    <a:lumOff val="35000"/>
                  </a:schemeClr>
                </a:solidFill>
                <a:latin typeface="+mj-lt"/>
              </a:rPr>
              <a:t> STERLINE AGLI OPERATORI DELLA PAY TV </a:t>
            </a:r>
            <a:endParaRPr lang="it-IT" sz="1200" b="1" i="1" dirty="0">
              <a:solidFill>
                <a:schemeClr val="tx1">
                  <a:lumMod val="65000"/>
                  <a:lumOff val="35000"/>
                </a:schemeClr>
              </a:solidFill>
              <a:latin typeface="+mj-lt"/>
            </a:endParaRPr>
          </a:p>
        </p:txBody>
      </p:sp>
      <p:pic>
        <p:nvPicPr>
          <p:cNvPr id="3074" name="Picture 2" descr="http://www.vectorportal.com/img_novi/gb_1278.jpg"/>
          <p:cNvPicPr>
            <a:picLocks noChangeAspect="1" noChangeArrowheads="1"/>
          </p:cNvPicPr>
          <p:nvPr/>
        </p:nvPicPr>
        <p:blipFill>
          <a:blip r:embed="rId4" cstate="print"/>
          <a:srcRect/>
          <a:stretch>
            <a:fillRect/>
          </a:stretch>
        </p:blipFill>
        <p:spPr bwMode="auto">
          <a:xfrm>
            <a:off x="468313" y="1196752"/>
            <a:ext cx="648072" cy="648072"/>
          </a:xfrm>
          <a:prstGeom prst="rect">
            <a:avLst/>
          </a:prstGeom>
          <a:noFill/>
        </p:spPr>
      </p:pic>
      <p:sp>
        <p:nvSpPr>
          <p:cNvPr id="57" name="CasellaDiTesto 56"/>
          <p:cNvSpPr txBox="1"/>
          <p:nvPr/>
        </p:nvSpPr>
        <p:spPr>
          <a:xfrm>
            <a:off x="539552" y="3861048"/>
            <a:ext cx="4032448" cy="2031325"/>
          </a:xfrm>
          <a:prstGeom prst="rect">
            <a:avLst/>
          </a:prstGeom>
          <a:noFill/>
        </p:spPr>
        <p:txBody>
          <a:bodyPr wrap="square" rtlCol="0">
            <a:spAutoFit/>
          </a:bodyPr>
          <a:lstStyle/>
          <a:p>
            <a:pPr algn="r"/>
            <a:r>
              <a:rPr lang="it-IT" sz="1400" b="1" i="1" dirty="0" smtClean="0">
                <a:solidFill>
                  <a:schemeClr val="tx1">
                    <a:lumMod val="65000"/>
                    <a:lumOff val="35000"/>
                  </a:schemeClr>
                </a:solidFill>
                <a:latin typeface="+mj-lt"/>
              </a:rPr>
              <a:t>OFCOM valuterà il tema della </a:t>
            </a:r>
            <a:r>
              <a:rPr lang="it-IT" sz="1400" b="1" i="1" dirty="0" err="1" smtClean="0">
                <a:solidFill>
                  <a:schemeClr val="tx1">
                    <a:lumMod val="65000"/>
                    <a:lumOff val="35000"/>
                  </a:schemeClr>
                </a:solidFill>
                <a:latin typeface="+mj-lt"/>
              </a:rPr>
              <a:t>retransmission</a:t>
            </a:r>
            <a:r>
              <a:rPr lang="it-IT" sz="1400" b="1" i="1" dirty="0" smtClean="0">
                <a:solidFill>
                  <a:schemeClr val="tx1">
                    <a:lumMod val="65000"/>
                    <a:lumOff val="35000"/>
                  </a:schemeClr>
                </a:solidFill>
                <a:latin typeface="+mj-lt"/>
              </a:rPr>
              <a:t> </a:t>
            </a:r>
            <a:r>
              <a:rPr lang="it-IT" sz="1400" b="1" i="1" dirty="0" err="1" smtClean="0">
                <a:solidFill>
                  <a:schemeClr val="tx1">
                    <a:lumMod val="65000"/>
                    <a:lumOff val="35000"/>
                  </a:schemeClr>
                </a:solidFill>
                <a:latin typeface="+mj-lt"/>
              </a:rPr>
              <a:t>fee</a:t>
            </a:r>
            <a:r>
              <a:rPr lang="it-IT" sz="1400" b="1" i="1" dirty="0" smtClean="0">
                <a:solidFill>
                  <a:schemeClr val="tx1">
                    <a:lumMod val="65000"/>
                    <a:lumOff val="35000"/>
                  </a:schemeClr>
                </a:solidFill>
                <a:latin typeface="+mj-lt"/>
              </a:rPr>
              <a:t> alla luce di varie considerazioni sulla sua opportunità espresse nelle conclusioni  della </a:t>
            </a:r>
            <a:r>
              <a:rPr lang="it-IT" sz="1400" b="1" i="1" dirty="0" err="1" smtClean="0">
                <a:solidFill>
                  <a:schemeClr val="tx1">
                    <a:lumMod val="65000"/>
                    <a:lumOff val="35000"/>
                  </a:schemeClr>
                </a:solidFill>
                <a:latin typeface="+mj-lt"/>
              </a:rPr>
              <a:t>Third</a:t>
            </a:r>
            <a:r>
              <a:rPr lang="it-IT" sz="1400" b="1" i="1" dirty="0" smtClean="0">
                <a:solidFill>
                  <a:schemeClr val="tx1">
                    <a:lumMod val="65000"/>
                    <a:lumOff val="35000"/>
                  </a:schemeClr>
                </a:solidFill>
                <a:latin typeface="+mj-lt"/>
              </a:rPr>
              <a:t> </a:t>
            </a:r>
            <a:r>
              <a:rPr lang="it-IT" sz="1400" b="1" i="1" dirty="0" err="1" smtClean="0">
                <a:solidFill>
                  <a:schemeClr val="tx1">
                    <a:lumMod val="65000"/>
                    <a:lumOff val="35000"/>
                  </a:schemeClr>
                </a:solidFill>
                <a:latin typeface="+mj-lt"/>
              </a:rPr>
              <a:t>Review</a:t>
            </a:r>
            <a:r>
              <a:rPr lang="it-IT" sz="1400" b="1" i="1" dirty="0" smtClean="0">
                <a:solidFill>
                  <a:schemeClr val="tx1">
                    <a:lumMod val="65000"/>
                    <a:lumOff val="35000"/>
                  </a:schemeClr>
                </a:solidFill>
                <a:latin typeface="+mj-lt"/>
              </a:rPr>
              <a:t>  </a:t>
            </a:r>
            <a:r>
              <a:rPr lang="it-IT" sz="1400" b="1" i="1" dirty="0" err="1" smtClean="0">
                <a:solidFill>
                  <a:schemeClr val="tx1">
                    <a:lumMod val="65000"/>
                    <a:lumOff val="35000"/>
                  </a:schemeClr>
                </a:solidFill>
                <a:latin typeface="+mj-lt"/>
              </a:rPr>
              <a:t>of</a:t>
            </a:r>
            <a:r>
              <a:rPr lang="it-IT" sz="1400" b="1" i="1" dirty="0" smtClean="0">
                <a:solidFill>
                  <a:schemeClr val="tx1">
                    <a:lumMod val="65000"/>
                    <a:lumOff val="35000"/>
                  </a:schemeClr>
                </a:solidFill>
                <a:latin typeface="+mj-lt"/>
              </a:rPr>
              <a:t> Public</a:t>
            </a:r>
            <a:r>
              <a:rPr lang="it-IT" sz="1400" b="1" i="1" dirty="0" smtClean="0">
                <a:solidFill>
                  <a:schemeClr val="tx1">
                    <a:lumMod val="65000"/>
                    <a:lumOff val="35000"/>
                  </a:schemeClr>
                </a:solidFill>
              </a:rPr>
              <a:t> </a:t>
            </a:r>
            <a:r>
              <a:rPr lang="it-IT" sz="1400" b="1" i="1" dirty="0" smtClean="0">
                <a:solidFill>
                  <a:schemeClr val="tx1">
                    <a:lumMod val="65000"/>
                    <a:lumOff val="35000"/>
                  </a:schemeClr>
                </a:solidFill>
                <a:latin typeface="+mj-lt"/>
              </a:rPr>
              <a:t>Service Broadcasting . </a:t>
            </a:r>
            <a:endParaRPr lang="it-IT" sz="1400" b="1" i="1" dirty="0" smtClean="0">
              <a:solidFill>
                <a:schemeClr val="tx1">
                  <a:lumMod val="65000"/>
                  <a:lumOff val="35000"/>
                </a:schemeClr>
              </a:solidFill>
              <a:latin typeface="+mj-lt"/>
            </a:endParaRPr>
          </a:p>
          <a:p>
            <a:pPr algn="r"/>
            <a:endParaRPr lang="it-IT" sz="1400" b="1" i="1" dirty="0" smtClean="0">
              <a:solidFill>
                <a:schemeClr val="tx1">
                  <a:lumMod val="65000"/>
                  <a:lumOff val="35000"/>
                </a:schemeClr>
              </a:solidFill>
              <a:latin typeface="+mj-lt"/>
            </a:endParaRPr>
          </a:p>
          <a:p>
            <a:pPr algn="r"/>
            <a:r>
              <a:rPr lang="it-IT" sz="1400" b="1" i="1" dirty="0" smtClean="0">
                <a:solidFill>
                  <a:schemeClr val="tx1">
                    <a:lumMod val="65000"/>
                    <a:lumOff val="35000"/>
                  </a:schemeClr>
                </a:solidFill>
                <a:latin typeface="+mj-lt"/>
              </a:rPr>
              <a:t>Per </a:t>
            </a:r>
            <a:r>
              <a:rPr lang="it-IT" sz="1400" b="1" i="1" dirty="0" smtClean="0">
                <a:solidFill>
                  <a:schemeClr val="tx1">
                    <a:lumMod val="65000"/>
                    <a:lumOff val="35000"/>
                  </a:schemeClr>
                </a:solidFill>
                <a:latin typeface="+mj-lt"/>
              </a:rPr>
              <a:t>ora </a:t>
            </a:r>
            <a:r>
              <a:rPr lang="it-IT" sz="1400" b="1" i="1" dirty="0" smtClean="0">
                <a:solidFill>
                  <a:schemeClr val="tx1">
                    <a:lumMod val="65000"/>
                    <a:lumOff val="35000"/>
                  </a:schemeClr>
                </a:solidFill>
                <a:latin typeface="+mj-lt"/>
              </a:rPr>
              <a:t>Ofcom riconosce  </a:t>
            </a:r>
            <a:r>
              <a:rPr lang="it-IT" sz="1400" b="1" i="1" dirty="0" smtClean="0">
                <a:solidFill>
                  <a:schemeClr val="tx1">
                    <a:lumMod val="65000"/>
                    <a:lumOff val="35000"/>
                  </a:schemeClr>
                </a:solidFill>
                <a:latin typeface="+mj-lt"/>
              </a:rPr>
              <a:t>solo “il valore apportato dai canali gratuiti alle piattaforme pay e apre alla possibilità che il Governo sviluppi </a:t>
            </a:r>
            <a:r>
              <a:rPr lang="it-IT" sz="1400" b="1" i="1" dirty="0" smtClean="0">
                <a:solidFill>
                  <a:schemeClr val="tx1">
                    <a:lumMod val="65000"/>
                    <a:lumOff val="35000"/>
                  </a:schemeClr>
                </a:solidFill>
                <a:latin typeface="+mj-lt"/>
              </a:rPr>
              <a:t/>
            </a:r>
            <a:br>
              <a:rPr lang="it-IT" sz="1400" b="1" i="1" dirty="0" smtClean="0">
                <a:solidFill>
                  <a:schemeClr val="tx1">
                    <a:lumMod val="65000"/>
                    <a:lumOff val="35000"/>
                  </a:schemeClr>
                </a:solidFill>
                <a:latin typeface="+mj-lt"/>
              </a:rPr>
            </a:br>
            <a:r>
              <a:rPr lang="it-IT" sz="1400" b="1" i="1" dirty="0" smtClean="0">
                <a:solidFill>
                  <a:schemeClr val="tx1">
                    <a:lumMod val="65000"/>
                    <a:lumOff val="35000"/>
                  </a:schemeClr>
                </a:solidFill>
                <a:latin typeface="+mj-lt"/>
              </a:rPr>
              <a:t>ulteriori </a:t>
            </a:r>
            <a:r>
              <a:rPr lang="it-IT" sz="1400" b="1" i="1" dirty="0" smtClean="0">
                <a:solidFill>
                  <a:schemeClr val="tx1">
                    <a:lumMod val="65000"/>
                    <a:lumOff val="35000"/>
                  </a:schemeClr>
                </a:solidFill>
                <a:latin typeface="+mj-lt"/>
              </a:rPr>
              <a:t>approfondimenti </a:t>
            </a:r>
            <a:endParaRPr lang="it-IT" sz="1400" b="1" i="1" dirty="0">
              <a:solidFill>
                <a:schemeClr val="tx1">
                  <a:lumMod val="65000"/>
                  <a:lumOff val="35000"/>
                </a:schemeClr>
              </a:solidFill>
              <a:latin typeface="+mj-lt"/>
            </a:endParaRPr>
          </a:p>
        </p:txBody>
      </p:sp>
      <p:pic>
        <p:nvPicPr>
          <p:cNvPr id="3076" name="Picture 4" descr="http://flaglane.com/download/german-flag/german-flag-graphic.png"/>
          <p:cNvPicPr>
            <a:picLocks noChangeAspect="1" noChangeArrowheads="1"/>
          </p:cNvPicPr>
          <p:nvPr/>
        </p:nvPicPr>
        <p:blipFill>
          <a:blip r:embed="rId5" cstate="print"/>
          <a:srcRect/>
          <a:stretch>
            <a:fillRect/>
          </a:stretch>
        </p:blipFill>
        <p:spPr bwMode="auto">
          <a:xfrm>
            <a:off x="4572000" y="1373167"/>
            <a:ext cx="647303" cy="388382"/>
          </a:xfrm>
          <a:prstGeom prst="rect">
            <a:avLst/>
          </a:prstGeom>
          <a:noFill/>
        </p:spPr>
      </p:pic>
      <p:sp>
        <p:nvSpPr>
          <p:cNvPr id="58" name="CasellaDiTesto 57"/>
          <p:cNvSpPr txBox="1"/>
          <p:nvPr/>
        </p:nvSpPr>
        <p:spPr>
          <a:xfrm>
            <a:off x="4779398" y="1974899"/>
            <a:ext cx="4032448" cy="2893100"/>
          </a:xfrm>
          <a:prstGeom prst="rect">
            <a:avLst/>
          </a:prstGeom>
          <a:noFill/>
        </p:spPr>
        <p:txBody>
          <a:bodyPr wrap="square" rtlCol="0">
            <a:spAutoFit/>
          </a:bodyPr>
          <a:lstStyle/>
          <a:p>
            <a:pPr lvl="0" algn="r"/>
            <a:r>
              <a:rPr lang="it-IT" sz="1400" b="1" i="1" dirty="0" smtClean="0">
                <a:solidFill>
                  <a:schemeClr val="tx1">
                    <a:lumMod val="65000"/>
                    <a:lumOff val="35000"/>
                  </a:schemeClr>
                </a:solidFill>
                <a:latin typeface="+mj-lt"/>
              </a:rPr>
              <a:t>Per il gruppo </a:t>
            </a:r>
            <a:r>
              <a:rPr lang="it-IT" sz="1400" b="1" i="1" dirty="0" err="1" smtClean="0">
                <a:solidFill>
                  <a:schemeClr val="tx1">
                    <a:lumMod val="65000"/>
                    <a:lumOff val="35000"/>
                  </a:schemeClr>
                </a:solidFill>
                <a:latin typeface="+mj-lt"/>
              </a:rPr>
              <a:t>ProsiebenSat</a:t>
            </a:r>
            <a:r>
              <a:rPr lang="it-IT" sz="1400" b="1" i="1" dirty="0" smtClean="0">
                <a:solidFill>
                  <a:schemeClr val="tx1">
                    <a:lumMod val="65000"/>
                    <a:lumOff val="35000"/>
                  </a:schemeClr>
                </a:solidFill>
                <a:latin typeface="+mj-lt"/>
              </a:rPr>
              <a:t>.1 Media AG, operatore sul mercato tedesco della TV commerciale, i ricavi da redistribuzione dei propri contenuti (Canali in HD, canali offerti come canali </a:t>
            </a:r>
            <a:r>
              <a:rPr lang="it-IT" sz="1400" b="1" i="1" dirty="0" err="1" smtClean="0">
                <a:solidFill>
                  <a:schemeClr val="tx1">
                    <a:lumMod val="65000"/>
                    <a:lumOff val="35000"/>
                  </a:schemeClr>
                </a:solidFill>
                <a:latin typeface="+mj-lt"/>
              </a:rPr>
              <a:t>basic</a:t>
            </a:r>
            <a:r>
              <a:rPr lang="it-IT" sz="1400" b="1" i="1" dirty="0" smtClean="0">
                <a:solidFill>
                  <a:schemeClr val="tx1">
                    <a:lumMod val="65000"/>
                    <a:lumOff val="35000"/>
                  </a:schemeClr>
                </a:solidFill>
                <a:latin typeface="+mj-lt"/>
              </a:rPr>
              <a:t> agli operatori della </a:t>
            </a:r>
            <a:r>
              <a:rPr lang="it-IT" sz="1400" b="1" i="1" dirty="0" err="1" smtClean="0">
                <a:solidFill>
                  <a:schemeClr val="tx1">
                    <a:lumMod val="65000"/>
                    <a:lumOff val="35000"/>
                  </a:schemeClr>
                </a:solidFill>
                <a:latin typeface="+mj-lt"/>
              </a:rPr>
              <a:t>cable</a:t>
            </a:r>
            <a:r>
              <a:rPr lang="it-IT" sz="1400" b="1" i="1" dirty="0" smtClean="0">
                <a:solidFill>
                  <a:schemeClr val="tx1">
                    <a:lumMod val="65000"/>
                    <a:lumOff val="35000"/>
                  </a:schemeClr>
                </a:solidFill>
                <a:latin typeface="+mj-lt"/>
              </a:rPr>
              <a:t> TV) ammontano a £93m nel 2014 mentre erano 75.2 nel 2013. La voce include vari elementi tutti derivanti da ricavi </a:t>
            </a:r>
            <a:br>
              <a:rPr lang="it-IT" sz="1400" b="1" i="1" dirty="0" smtClean="0">
                <a:solidFill>
                  <a:schemeClr val="tx1">
                    <a:lumMod val="65000"/>
                    <a:lumOff val="35000"/>
                  </a:schemeClr>
                </a:solidFill>
                <a:latin typeface="+mj-lt"/>
              </a:rPr>
            </a:br>
            <a:r>
              <a:rPr lang="it-IT" sz="1400" b="1" i="1" dirty="0" smtClean="0">
                <a:solidFill>
                  <a:schemeClr val="tx1">
                    <a:lumMod val="65000"/>
                    <a:lumOff val="35000"/>
                  </a:schemeClr>
                </a:solidFill>
                <a:latin typeface="+mj-lt"/>
              </a:rPr>
              <a:t>da distribuzione. </a:t>
            </a:r>
            <a:endParaRPr lang="it-IT" sz="1400" b="1" i="1" dirty="0" smtClean="0">
              <a:solidFill>
                <a:schemeClr val="tx1">
                  <a:lumMod val="65000"/>
                  <a:lumOff val="35000"/>
                </a:schemeClr>
              </a:solidFill>
              <a:latin typeface="+mj-lt"/>
            </a:endParaRPr>
          </a:p>
          <a:p>
            <a:pPr lvl="0" algn="r"/>
            <a:endParaRPr lang="it-IT" sz="1400" b="1" i="1" dirty="0" smtClean="0">
              <a:solidFill>
                <a:schemeClr val="tx1">
                  <a:lumMod val="65000"/>
                  <a:lumOff val="35000"/>
                </a:schemeClr>
              </a:solidFill>
              <a:latin typeface="+mj-lt"/>
            </a:endParaRPr>
          </a:p>
          <a:p>
            <a:pPr lvl="0" algn="r"/>
            <a:r>
              <a:rPr lang="it-IT" sz="1400" b="1" i="1" dirty="0" smtClean="0">
                <a:solidFill>
                  <a:schemeClr val="tx1">
                    <a:lumMod val="65000"/>
                    <a:lumOff val="35000"/>
                  </a:schemeClr>
                </a:solidFill>
                <a:latin typeface="+mj-lt"/>
              </a:rPr>
              <a:t>In </a:t>
            </a:r>
            <a:r>
              <a:rPr lang="it-IT" sz="1400" b="1" i="1" dirty="0" smtClean="0">
                <a:solidFill>
                  <a:schemeClr val="tx1">
                    <a:lumMod val="65000"/>
                    <a:lumOff val="35000"/>
                  </a:schemeClr>
                </a:solidFill>
                <a:latin typeface="+mj-lt"/>
              </a:rPr>
              <a:t>particolare, </a:t>
            </a:r>
            <a:r>
              <a:rPr lang="it-IT" sz="1400" b="1" i="1" dirty="0" err="1" smtClean="0">
                <a:solidFill>
                  <a:schemeClr val="tx1">
                    <a:lumMod val="65000"/>
                    <a:lumOff val="35000"/>
                  </a:schemeClr>
                </a:solidFill>
                <a:latin typeface="+mj-lt"/>
              </a:rPr>
              <a:t>Prosieben</a:t>
            </a:r>
            <a:r>
              <a:rPr lang="it-IT" sz="1400" b="1" i="1" dirty="0" smtClean="0">
                <a:solidFill>
                  <a:schemeClr val="tx1">
                    <a:lumMod val="65000"/>
                    <a:lumOff val="35000"/>
                  </a:schemeClr>
                </a:solidFill>
                <a:latin typeface="+mj-lt"/>
              </a:rPr>
              <a:t> stima per il 2015 di ottenere circa 50 milioni di euro di introiti da </a:t>
            </a:r>
            <a:r>
              <a:rPr lang="it-IT" sz="1400" b="1" i="1" dirty="0" err="1" smtClean="0">
                <a:solidFill>
                  <a:schemeClr val="tx1">
                    <a:lumMod val="65000"/>
                    <a:lumOff val="35000"/>
                  </a:schemeClr>
                </a:solidFill>
                <a:latin typeface="+mj-lt"/>
              </a:rPr>
              <a:t>retransmission</a:t>
            </a:r>
            <a:r>
              <a:rPr lang="it-IT" sz="1400" b="1" i="1" dirty="0" smtClean="0">
                <a:solidFill>
                  <a:schemeClr val="tx1">
                    <a:lumMod val="65000"/>
                    <a:lumOff val="35000"/>
                  </a:schemeClr>
                </a:solidFill>
                <a:latin typeface="+mj-lt"/>
              </a:rPr>
              <a:t> </a:t>
            </a:r>
            <a:r>
              <a:rPr lang="it-IT" sz="1400" b="1" i="1" dirty="0" err="1" smtClean="0">
                <a:solidFill>
                  <a:schemeClr val="tx1">
                    <a:lumMod val="65000"/>
                    <a:lumOff val="35000"/>
                  </a:schemeClr>
                </a:solidFill>
                <a:latin typeface="+mj-lt"/>
              </a:rPr>
              <a:t>fee</a:t>
            </a:r>
            <a:r>
              <a:rPr lang="it-IT" sz="1400" b="1" i="1" dirty="0" smtClean="0">
                <a:solidFill>
                  <a:schemeClr val="tx1">
                    <a:lumMod val="65000"/>
                    <a:lumOff val="35000"/>
                  </a:schemeClr>
                </a:solidFill>
                <a:latin typeface="+mj-lt"/>
              </a:rPr>
              <a:t> (pari al 6% dell’EBITDA).</a:t>
            </a:r>
          </a:p>
          <a:p>
            <a:pPr algn="r"/>
            <a:r>
              <a:rPr lang="it-IT" sz="1400" b="1" i="1" dirty="0" smtClean="0">
                <a:solidFill>
                  <a:schemeClr val="tx1">
                    <a:lumMod val="65000"/>
                    <a:lumOff val="35000"/>
                  </a:schemeClr>
                </a:solidFill>
                <a:latin typeface="+mj-lt"/>
              </a:rPr>
              <a:t> </a:t>
            </a:r>
            <a:endParaRPr lang="it-IT" sz="1400" b="1" i="1" dirty="0">
              <a:solidFill>
                <a:schemeClr val="tx1">
                  <a:lumMod val="65000"/>
                  <a:lumOff val="35000"/>
                </a:schemeClr>
              </a:solidFill>
              <a:latin typeface="+mj-lt"/>
            </a:endParaRPr>
          </a:p>
        </p:txBody>
      </p:sp>
      <p:sp>
        <p:nvSpPr>
          <p:cNvPr id="17" name="Rettangolo arrotondato 16"/>
          <p:cNvSpPr/>
          <p:nvPr/>
        </p:nvSpPr>
        <p:spPr>
          <a:xfrm>
            <a:off x="4749924" y="4926310"/>
            <a:ext cx="3960689" cy="1238994"/>
          </a:xfrm>
          <a:prstGeom prst="roundRect">
            <a:avLst/>
          </a:prstGeom>
          <a:solidFill>
            <a:schemeClr val="bg1">
              <a:lumMod val="95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1200" dirty="0" smtClean="0">
                <a:solidFill>
                  <a:schemeClr val="tx1">
                    <a:lumMod val="75000"/>
                    <a:lumOff val="25000"/>
                  </a:schemeClr>
                </a:solidFill>
              </a:rPr>
              <a:t>“La </a:t>
            </a:r>
            <a:r>
              <a:rPr lang="it-IT" sz="1200" i="1" dirty="0" err="1" smtClean="0">
                <a:solidFill>
                  <a:schemeClr val="tx1">
                    <a:lumMod val="75000"/>
                    <a:lumOff val="25000"/>
                  </a:schemeClr>
                </a:solidFill>
              </a:rPr>
              <a:t>retransmission</a:t>
            </a:r>
            <a:r>
              <a:rPr lang="it-IT" sz="1200" i="1" dirty="0" smtClean="0">
                <a:solidFill>
                  <a:schemeClr val="tx1">
                    <a:lumMod val="75000"/>
                    <a:lumOff val="25000"/>
                  </a:schemeClr>
                </a:solidFill>
              </a:rPr>
              <a:t> </a:t>
            </a:r>
            <a:r>
              <a:rPr lang="it-IT" sz="1200" i="1" dirty="0" err="1" smtClean="0">
                <a:solidFill>
                  <a:schemeClr val="tx1">
                    <a:lumMod val="75000"/>
                    <a:lumOff val="25000"/>
                  </a:schemeClr>
                </a:solidFill>
              </a:rPr>
              <a:t>fee</a:t>
            </a:r>
            <a:r>
              <a:rPr lang="it-IT" sz="1200" dirty="0" smtClean="0">
                <a:solidFill>
                  <a:schemeClr val="tx1">
                    <a:lumMod val="75000"/>
                    <a:lumOff val="25000"/>
                  </a:schemeClr>
                </a:solidFill>
              </a:rPr>
              <a:t> in Europa pesa l’1/2% degli introiti dei broadcaster, con una quantificazione di 0,4/0,5 euro per abitazione/famiglia TV  al mese.</a:t>
            </a:r>
            <a:br>
              <a:rPr lang="it-IT" sz="1200" dirty="0" smtClean="0">
                <a:solidFill>
                  <a:schemeClr val="tx1">
                    <a:lumMod val="75000"/>
                    <a:lumOff val="25000"/>
                  </a:schemeClr>
                </a:solidFill>
              </a:rPr>
            </a:br>
            <a:endParaRPr lang="it-IT" sz="1200" dirty="0" smtClean="0">
              <a:solidFill>
                <a:schemeClr val="tx1">
                  <a:lumMod val="75000"/>
                  <a:lumOff val="25000"/>
                </a:schemeClr>
              </a:solidFill>
            </a:endParaRPr>
          </a:p>
          <a:p>
            <a:pPr lvl="0" algn="r"/>
            <a:r>
              <a:rPr lang="it-IT" sz="1200" dirty="0" smtClean="0">
                <a:solidFill>
                  <a:schemeClr val="tx1">
                    <a:lumMod val="75000"/>
                    <a:lumOff val="25000"/>
                  </a:schemeClr>
                </a:solidFill>
              </a:rPr>
              <a:t> </a:t>
            </a:r>
            <a:r>
              <a:rPr lang="it-IT" sz="1200" dirty="0" err="1" smtClean="0">
                <a:solidFill>
                  <a:schemeClr val="tx1">
                    <a:lumMod val="75000"/>
                    <a:lumOff val="25000"/>
                  </a:schemeClr>
                </a:solidFill>
              </a:rPr>
              <a:t>Analysis</a:t>
            </a:r>
            <a:r>
              <a:rPr lang="it-IT" sz="1200" dirty="0" smtClean="0">
                <a:solidFill>
                  <a:schemeClr val="tx1">
                    <a:lumMod val="75000"/>
                    <a:lumOff val="25000"/>
                  </a:schemeClr>
                </a:solidFill>
              </a:rPr>
              <a:t> </a:t>
            </a:r>
            <a:r>
              <a:rPr lang="it-IT" sz="1200" dirty="0" err="1" smtClean="0">
                <a:solidFill>
                  <a:schemeClr val="tx1">
                    <a:lumMod val="75000"/>
                    <a:lumOff val="25000"/>
                  </a:schemeClr>
                </a:solidFill>
              </a:rPr>
              <a:t>Mason</a:t>
            </a:r>
            <a:endParaRPr lang="it-IT" sz="1200" dirty="0" smtClean="0">
              <a:solidFill>
                <a:schemeClr val="tx1">
                  <a:lumMod val="75000"/>
                  <a:lumOff val="25000"/>
                </a:schemeClr>
              </a:solidFill>
            </a:endParaRPr>
          </a:p>
          <a:p>
            <a:pPr algn="ctr"/>
            <a:endParaRPr lang="it-IT" sz="1400" dirty="0">
              <a:solidFill>
                <a:schemeClr val="tx1">
                  <a:lumMod val="75000"/>
                  <a:lumOff val="25000"/>
                </a:schemeClr>
              </a:solidFill>
            </a:endParaRPr>
          </a:p>
        </p:txBody>
      </p:sp>
      <p:sp>
        <p:nvSpPr>
          <p:cNvPr id="18" name="CasellaDiTesto 17"/>
          <p:cNvSpPr txBox="1"/>
          <p:nvPr/>
        </p:nvSpPr>
        <p:spPr>
          <a:xfrm>
            <a:off x="5568486" y="1196752"/>
            <a:ext cx="3251986" cy="461665"/>
          </a:xfrm>
          <a:prstGeom prst="rect">
            <a:avLst/>
          </a:prstGeom>
          <a:noFill/>
        </p:spPr>
        <p:txBody>
          <a:bodyPr wrap="square" rtlCol="0">
            <a:spAutoFit/>
          </a:bodyPr>
          <a:lstStyle/>
          <a:p>
            <a:pPr algn="r"/>
            <a:r>
              <a:rPr lang="it-IT" sz="1200" b="1" dirty="0" smtClean="0">
                <a:solidFill>
                  <a:schemeClr val="tx1">
                    <a:lumMod val="65000"/>
                    <a:lumOff val="35000"/>
                  </a:schemeClr>
                </a:solidFill>
                <a:latin typeface="+mj-lt"/>
              </a:rPr>
              <a:t>PER PROSIEBEN I RICAVI DA</a:t>
            </a:r>
            <a:br>
              <a:rPr lang="it-IT" sz="1200" b="1" dirty="0" smtClean="0">
                <a:solidFill>
                  <a:schemeClr val="tx1">
                    <a:lumMod val="65000"/>
                    <a:lumOff val="35000"/>
                  </a:schemeClr>
                </a:solidFill>
                <a:latin typeface="+mj-lt"/>
              </a:rPr>
            </a:br>
            <a:r>
              <a:rPr lang="it-IT" sz="1200" b="1" dirty="0" smtClean="0">
                <a:solidFill>
                  <a:schemeClr val="tx1">
                    <a:lumMod val="65000"/>
                    <a:lumOff val="35000"/>
                  </a:schemeClr>
                </a:solidFill>
                <a:latin typeface="+mj-lt"/>
              </a:rPr>
              <a:t> RETRANSMISSION FEE SONO FONDAMENTALI</a:t>
            </a:r>
            <a:endParaRPr lang="it-IT" sz="1200" b="1" i="1" dirty="0">
              <a:solidFill>
                <a:schemeClr val="tx1">
                  <a:lumMod val="65000"/>
                  <a:lumOff val="35000"/>
                </a:schemeClr>
              </a:solidFill>
              <a:latin typeface="+mj-lt"/>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1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4"/>
          <p:cNvSpPr>
            <a:spLocks noChangeShapeType="1"/>
          </p:cNvSpPr>
          <p:nvPr/>
        </p:nvSpPr>
        <p:spPr bwMode="auto">
          <a:xfrm>
            <a:off x="395288" y="914400"/>
            <a:ext cx="8353425" cy="0"/>
          </a:xfrm>
          <a:prstGeom prst="line">
            <a:avLst/>
          </a:prstGeom>
          <a:noFill/>
          <a:ln w="9525">
            <a:solidFill>
              <a:srgbClr val="637980"/>
            </a:solidFill>
            <a:round/>
            <a:headEnd/>
            <a:tailEnd/>
          </a:ln>
        </p:spPr>
        <p:txBody>
          <a:bodyPr wrap="none" anchor="ctr"/>
          <a:lstStyle/>
          <a:p>
            <a:endParaRPr lang="it-IT">
              <a:solidFill>
                <a:prstClr val="black"/>
              </a:solidFill>
            </a:endParaRPr>
          </a:p>
        </p:txBody>
      </p:sp>
      <p:pic>
        <p:nvPicPr>
          <p:cNvPr id="43" name="Picture 15" descr="logo e-mediainstitute per documenti"/>
          <p:cNvPicPr>
            <a:picLocks noChangeAspect="1" noChangeArrowheads="1"/>
          </p:cNvPicPr>
          <p:nvPr/>
        </p:nvPicPr>
        <p:blipFill>
          <a:blip r:embed="rId3" cstate="print"/>
          <a:srcRect/>
          <a:stretch>
            <a:fillRect/>
          </a:stretch>
        </p:blipFill>
        <p:spPr bwMode="auto">
          <a:xfrm>
            <a:off x="439738" y="474663"/>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10" name="Rettangolo 86"/>
          <p:cNvSpPr/>
          <p:nvPr/>
        </p:nvSpPr>
        <p:spPr>
          <a:xfrm>
            <a:off x="395287" y="3671619"/>
            <a:ext cx="8316000" cy="2631490"/>
          </a:xfrm>
          <a:prstGeom prst="rect">
            <a:avLst/>
          </a:prstGeom>
        </p:spPr>
        <p:txBody>
          <a:bodyPr wrap="square">
            <a:spAutoFit/>
          </a:bodyPr>
          <a:lstStyle/>
          <a:p>
            <a:pPr algn="just"/>
            <a:r>
              <a:rPr lang="en-US" sz="1100" dirty="0" smtClean="0">
                <a:solidFill>
                  <a:schemeClr val="bg1">
                    <a:lumMod val="50000"/>
                  </a:schemeClr>
                </a:solidFill>
                <a:latin typeface="+mj-lt"/>
              </a:rPr>
              <a:t>METHODOLOGICAL NOTE: It should be noted that in many cases market figures are not released into the public domain by the relevant parties. Where first sources’ figures are lacking we have used a range of third part estimates after an appropriate evaluation. In cases where third party estimates have been inconsistent, we have taken the value from the source that appears more to be the most thorough and reliable. Users of this report should be aware that some figures are based on estimates produced by e-Media Research in absence of official data. </a:t>
            </a:r>
          </a:p>
          <a:p>
            <a:pPr algn="just"/>
            <a:endParaRPr lang="en-US" sz="1100" dirty="0" smtClean="0">
              <a:solidFill>
                <a:schemeClr val="bg1">
                  <a:lumMod val="50000"/>
                </a:schemeClr>
              </a:solidFill>
              <a:latin typeface="+mj-lt"/>
            </a:endParaRPr>
          </a:p>
          <a:p>
            <a:pPr algn="just"/>
            <a:r>
              <a:rPr lang="en-US" sz="1100" dirty="0" smtClean="0">
                <a:solidFill>
                  <a:schemeClr val="bg1">
                    <a:lumMod val="50000"/>
                  </a:schemeClr>
                </a:solidFill>
                <a:latin typeface="+mj-lt"/>
              </a:rPr>
              <a:t>COPYRIGHT: </a:t>
            </a:r>
            <a:r>
              <a:rPr lang="en-GB" sz="1100" dirty="0" smtClean="0">
                <a:solidFill>
                  <a:schemeClr val="bg1">
                    <a:lumMod val="50000"/>
                  </a:schemeClr>
                </a:solidFill>
                <a:latin typeface="+mj-lt"/>
              </a:rPr>
              <a:t>e-Media Research can not give ownership in any consideration of the intellectual property rights of the material concerned. The intellectual property rights must remain the sole property of e-Media Research/e-Media Institute </a:t>
            </a:r>
            <a:r>
              <a:rPr lang="en-GB" sz="1100" baseline="30000" dirty="0" smtClean="0">
                <a:solidFill>
                  <a:schemeClr val="bg1">
                    <a:lumMod val="50000"/>
                  </a:schemeClr>
                </a:solidFill>
                <a:latin typeface="+mj-lt"/>
              </a:rPr>
              <a:t>TM</a:t>
            </a:r>
            <a:r>
              <a:rPr lang="en-GB" sz="1100" dirty="0" smtClean="0">
                <a:solidFill>
                  <a:schemeClr val="bg1">
                    <a:lumMod val="50000"/>
                  </a:schemeClr>
                </a:solidFill>
                <a:latin typeface="+mj-lt"/>
              </a:rPr>
              <a:t>. </a:t>
            </a:r>
            <a:r>
              <a:rPr lang="en-US" sz="1100" dirty="0" smtClean="0">
                <a:solidFill>
                  <a:schemeClr val="bg1">
                    <a:lumMod val="50000"/>
                  </a:schemeClr>
                </a:solidFill>
                <a:latin typeface="+mj-lt"/>
              </a:rPr>
              <a:t>Total or partial reproduction or publication of the textual or graphic contents of this document in any form or on any media is forbidden without the written permission of e-Media Research. Published in July 2015. </a:t>
            </a:r>
          </a:p>
          <a:p>
            <a:pPr algn="just"/>
            <a:endParaRPr lang="en-US" sz="1100" dirty="0" smtClean="0">
              <a:solidFill>
                <a:schemeClr val="bg1">
                  <a:lumMod val="50000"/>
                </a:schemeClr>
              </a:solidFill>
              <a:latin typeface="+mj-lt"/>
            </a:endParaRPr>
          </a:p>
          <a:p>
            <a:pPr algn="just"/>
            <a:r>
              <a:rPr lang="en-US" sz="1100" dirty="0" smtClean="0">
                <a:solidFill>
                  <a:schemeClr val="bg1">
                    <a:lumMod val="50000"/>
                  </a:schemeClr>
                </a:solidFill>
                <a:latin typeface="+mj-lt"/>
              </a:rPr>
              <a:t>DISCLAIMER: While e-Media Research has made every effort to ensure that the information contained herein has been obtained from reliable sources, e-Media Research makes no representation or guarantee as to the accuracy and completeness of such information. The information reported in this document are not intended to be a comprehensive study or intended to provide strategic, legal or commercial advice to clients or potential clients of e-Media Research. No party receiving this document should act upon the information contained herein without taking appropriate professional advice and after a thorough examination of the particular market situation</a:t>
            </a:r>
            <a:r>
              <a:rPr lang="it-IT" sz="1100" dirty="0" smtClean="0">
                <a:solidFill>
                  <a:schemeClr val="bg1">
                    <a:lumMod val="50000"/>
                  </a:schemeClr>
                </a:solidFill>
                <a:latin typeface="+mj-lt"/>
              </a:rPr>
              <a:t>.</a:t>
            </a:r>
            <a:endParaRPr lang="it-IT" sz="1100" dirty="0">
              <a:solidFill>
                <a:schemeClr val="bg1">
                  <a:lumMod val="50000"/>
                </a:schemeClr>
              </a:solidFill>
              <a:latin typeface="+mj-lt"/>
            </a:endParaRPr>
          </a:p>
        </p:txBody>
      </p:sp>
    </p:spTree>
    <p:extLst>
      <p:ext uri="{BB962C8B-B14F-4D97-AF65-F5344CB8AC3E}">
        <p14:creationId xmlns="" xmlns:p14="http://schemas.microsoft.com/office/powerpoint/2010/main" val="313784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2</a:t>
            </a:fld>
            <a:endParaRPr lang="it-IT" sz="1100" dirty="0">
              <a:solidFill>
                <a:srgbClr val="637980"/>
              </a:solidFill>
              <a:latin typeface="Calibri"/>
            </a:endParaRPr>
          </a:p>
        </p:txBody>
      </p:sp>
      <p:sp>
        <p:nvSpPr>
          <p:cNvPr id="10" name="CasellaDiTesto 9"/>
          <p:cNvSpPr txBox="1"/>
          <p:nvPr/>
        </p:nvSpPr>
        <p:spPr>
          <a:xfrm>
            <a:off x="650366" y="1831764"/>
            <a:ext cx="412292" cy="369332"/>
          </a:xfrm>
          <a:prstGeom prst="rect">
            <a:avLst/>
          </a:prstGeom>
          <a:noFill/>
        </p:spPr>
        <p:txBody>
          <a:bodyPr wrap="none" rtlCol="0">
            <a:spAutoFit/>
          </a:bodyPr>
          <a:lstStyle/>
          <a:p>
            <a:r>
              <a:rPr lang="en-GB" b="1" dirty="0" smtClean="0">
                <a:solidFill>
                  <a:schemeClr val="accent1"/>
                </a:solidFill>
                <a:sym typeface="Symbol"/>
              </a:rPr>
              <a:t></a:t>
            </a:r>
            <a:endParaRPr lang="en-GB" b="1" dirty="0" smtClean="0">
              <a:solidFill>
                <a:schemeClr val="accent1"/>
              </a:solidFill>
            </a:endParaRPr>
          </a:p>
        </p:txBody>
      </p:sp>
      <p:sp>
        <p:nvSpPr>
          <p:cNvPr id="16"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17"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Calibri"/>
            </a:endParaRPr>
          </a:p>
        </p:txBody>
      </p:sp>
      <p:sp>
        <p:nvSpPr>
          <p:cNvPr id="13" name="Rectangle 12"/>
          <p:cNvSpPr txBox="1">
            <a:spLocks/>
          </p:cNvSpPr>
          <p:nvPr/>
        </p:nvSpPr>
        <p:spPr bwMode="auto">
          <a:xfrm>
            <a:off x="3995738" y="412798"/>
            <a:ext cx="4838181" cy="504056"/>
          </a:xfrm>
          <a:prstGeom prst="rect">
            <a:avLst/>
          </a:prstGeom>
          <a:noFill/>
          <a:ln w="9525">
            <a:noFill/>
            <a:miter lim="800000"/>
            <a:headEnd/>
            <a:tailEnd/>
          </a:ln>
        </p:spPr>
        <p:txBody>
          <a:bodyPr anchor="ctr"/>
          <a:lstStyle/>
          <a:p>
            <a:pPr algn="r">
              <a:lnSpc>
                <a:spcPts val="2200"/>
              </a:lnSpc>
              <a:defRPr/>
            </a:pPr>
            <a:r>
              <a:rPr lang="en-GB" sz="1300" b="1" i="1" cap="all" dirty="0" smtClean="0">
                <a:solidFill>
                  <a:srgbClr val="637980"/>
                </a:solidFill>
                <a:latin typeface="Verdana" pitchFamily="34" charset="0"/>
              </a:rPr>
              <a:t>SOMMARIO</a:t>
            </a:r>
          </a:p>
        </p:txBody>
      </p:sp>
      <p:sp>
        <p:nvSpPr>
          <p:cNvPr id="11" name="TextBox 19"/>
          <p:cNvSpPr txBox="1">
            <a:spLocks noChangeArrowheads="1"/>
          </p:cNvSpPr>
          <p:nvPr/>
        </p:nvSpPr>
        <p:spPr bwMode="auto">
          <a:xfrm>
            <a:off x="1043607" y="1196752"/>
            <a:ext cx="7704857" cy="3683060"/>
          </a:xfrm>
          <a:prstGeom prst="rect">
            <a:avLst/>
          </a:prstGeom>
          <a:noFill/>
          <a:ln w="9525">
            <a:noFill/>
            <a:miter lim="800000"/>
            <a:headEnd/>
            <a:tailEnd/>
          </a:ln>
        </p:spPr>
        <p:txBody>
          <a:bodyPr wrap="square">
            <a:spAutoFit/>
          </a:bodyPr>
          <a:lstStyle/>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NUOVE FUNZIONI E NUOVI ATTORI </a:t>
            </a:r>
            <a:r>
              <a:rPr lang="it-IT" sz="1400" b="1" dirty="0" err="1" smtClean="0">
                <a:solidFill>
                  <a:srgbClr val="637980"/>
                </a:solidFill>
                <a:latin typeface="Verdana" pitchFamily="34" charset="0"/>
              </a:rPr>
              <a:t>DI</a:t>
            </a:r>
            <a:r>
              <a:rPr lang="it-IT" sz="1400" b="1" dirty="0" smtClean="0">
                <a:solidFill>
                  <a:srgbClr val="637980"/>
                </a:solidFill>
                <a:latin typeface="Verdana" pitchFamily="34" charset="0"/>
              </a:rPr>
              <a:t> FILIERA: VERSO UN DECLINO DELLA TITOLARITÀ DEL CONTENUTO?</a:t>
            </a: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VERSO IL MODELLO FREEMIUM – LE OFFERTE GRATUITE CREANO </a:t>
            </a:r>
            <a:br>
              <a:rPr lang="it-IT" sz="1400" b="1" dirty="0" smtClean="0">
                <a:solidFill>
                  <a:srgbClr val="637980"/>
                </a:solidFill>
                <a:latin typeface="Verdana" pitchFamily="34" charset="0"/>
              </a:rPr>
            </a:br>
            <a:r>
              <a:rPr lang="it-IT" sz="1400" b="1" dirty="0" smtClean="0">
                <a:solidFill>
                  <a:srgbClr val="637980"/>
                </a:solidFill>
                <a:latin typeface="Verdana" pitchFamily="34" charset="0"/>
              </a:rPr>
              <a:t>LA BASE DEL VALORE PER I  SERVIZI PAY</a:t>
            </a: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IL CASO DELLA RETRANSMISSION FEE E IL VALORE DEI CANALI </a:t>
            </a:r>
            <a:br>
              <a:rPr lang="it-IT" sz="1400" b="1" dirty="0" smtClean="0">
                <a:solidFill>
                  <a:srgbClr val="637980"/>
                </a:solidFill>
                <a:latin typeface="Verdana" pitchFamily="34" charset="0"/>
              </a:rPr>
            </a:br>
            <a:r>
              <a:rPr lang="it-IT" sz="1400" b="1" dirty="0" smtClean="0">
                <a:solidFill>
                  <a:srgbClr val="637980"/>
                </a:solidFill>
                <a:latin typeface="Verdana" pitchFamily="34" charset="0"/>
              </a:rPr>
              <a:t>FREE-TO-AIR SULLE PIATTAFORME </a:t>
            </a:r>
            <a:r>
              <a:rPr lang="it-IT" sz="1400" b="1" dirty="0" err="1" smtClean="0">
                <a:solidFill>
                  <a:srgbClr val="637980"/>
                </a:solidFill>
                <a:latin typeface="Verdana" pitchFamily="34" charset="0"/>
              </a:rPr>
              <a:t>DI</a:t>
            </a:r>
            <a:r>
              <a:rPr lang="it-IT" sz="1400" b="1" dirty="0" smtClean="0">
                <a:solidFill>
                  <a:srgbClr val="637980"/>
                </a:solidFill>
                <a:latin typeface="Verdana" pitchFamily="34" charset="0"/>
              </a:rPr>
              <a:t> PAY TV</a:t>
            </a:r>
          </a:p>
          <a:p>
            <a:pPr marL="361950" indent="-361950">
              <a:buSzPct val="100000"/>
              <a:defRPr/>
            </a:pPr>
            <a:endParaRPr lang="it-IT" sz="1400" b="1" dirty="0" smtClean="0">
              <a:solidFill>
                <a:srgbClr val="637980"/>
              </a:solidFill>
              <a:latin typeface="Verdana" pitchFamily="34" charset="0"/>
            </a:endParaRPr>
          </a:p>
          <a:p>
            <a:pPr marL="361950" indent="-361950">
              <a:buSzPct val="100000"/>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baseline="-25000" dirty="0" smtClean="0">
              <a:solidFill>
                <a:srgbClr val="637980"/>
              </a:solidFill>
              <a:latin typeface="Verdana" pitchFamily="34" charset="0"/>
            </a:endParaRPr>
          </a:p>
          <a:p>
            <a:pPr marL="361950" indent="-361950">
              <a:buSzPct val="100000"/>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ttore 1 40"/>
          <p:cNvCxnSpPr/>
          <p:nvPr/>
        </p:nvCxnSpPr>
        <p:spPr>
          <a:xfrm>
            <a:off x="3779912" y="4797152"/>
            <a:ext cx="0" cy="504056"/>
          </a:xfrm>
          <a:prstGeom prst="line">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3</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LA FILIERA “STORICA” </a:t>
            </a:r>
            <a:br>
              <a:rPr lang="it-IT" sz="1300" b="1" i="1" cap="all" dirty="0" smtClean="0">
                <a:solidFill>
                  <a:srgbClr val="637980"/>
                </a:solidFill>
                <a:latin typeface="Verdana" pitchFamily="34" charset="0"/>
              </a:rPr>
            </a:br>
            <a:r>
              <a:rPr lang="it-IT" sz="1300" b="1" i="1" cap="all" dirty="0" smtClean="0">
                <a:solidFill>
                  <a:srgbClr val="637980"/>
                </a:solidFill>
                <a:latin typeface="Verdana" pitchFamily="34" charset="0"/>
              </a:rPr>
              <a:t>DEL MERCATO DEGLI AUDIOVISIVI </a:t>
            </a:r>
            <a:br>
              <a:rPr lang="it-IT" sz="1300" b="1" i="1" cap="all" dirty="0" smtClean="0">
                <a:solidFill>
                  <a:srgbClr val="637980"/>
                </a:solidFill>
                <a:latin typeface="Verdana" pitchFamily="34" charset="0"/>
              </a:rPr>
            </a:br>
            <a:endParaRPr lang="it-IT" sz="1300" b="1" i="1" cap="all" dirty="0" smtClean="0">
              <a:solidFill>
                <a:srgbClr val="637980"/>
              </a:solidFill>
              <a:latin typeface="Verdana" pitchFamily="34" charset="0"/>
            </a:endParaRPr>
          </a:p>
        </p:txBody>
      </p:sp>
      <p:sp>
        <p:nvSpPr>
          <p:cNvPr id="13" name="Gallone 12"/>
          <p:cNvSpPr/>
          <p:nvPr/>
        </p:nvSpPr>
        <p:spPr>
          <a:xfrm>
            <a:off x="3131840" y="3499491"/>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aggregatore</a:t>
            </a:r>
            <a:br>
              <a:rPr lang="it-IT" sz="800" cap="small" dirty="0" smtClean="0">
                <a:solidFill>
                  <a:schemeClr val="tx1"/>
                </a:solidFill>
              </a:rPr>
            </a:br>
            <a:r>
              <a:rPr lang="it-IT" sz="800" cap="small" dirty="0" smtClean="0">
                <a:solidFill>
                  <a:schemeClr val="tx1"/>
                </a:solidFill>
              </a:rPr>
              <a:t>gestore di piattaforma </a:t>
            </a:r>
            <a:br>
              <a:rPr lang="it-IT" sz="800" cap="small" dirty="0" smtClean="0">
                <a:solidFill>
                  <a:schemeClr val="tx1"/>
                </a:solidFill>
              </a:rPr>
            </a:br>
            <a:r>
              <a:rPr lang="it-IT" sz="800" cap="small" dirty="0" smtClean="0">
                <a:solidFill>
                  <a:schemeClr val="tx1"/>
                </a:solidFill>
              </a:rPr>
              <a:t>e di accesso</a:t>
            </a:r>
            <a:endParaRPr lang="it-IT" sz="800" cap="small" dirty="0">
              <a:solidFill>
                <a:schemeClr val="tx1"/>
              </a:solidFill>
            </a:endParaRPr>
          </a:p>
        </p:txBody>
      </p:sp>
      <p:sp>
        <p:nvSpPr>
          <p:cNvPr id="16" name="Rettangolo 15"/>
          <p:cNvSpPr/>
          <p:nvPr/>
        </p:nvSpPr>
        <p:spPr>
          <a:xfrm>
            <a:off x="4270073" y="3446025"/>
            <a:ext cx="100262" cy="47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800"/>
          </a:p>
        </p:txBody>
      </p:sp>
      <p:sp>
        <p:nvSpPr>
          <p:cNvPr id="26" name="Arco 25"/>
          <p:cNvSpPr/>
          <p:nvPr/>
        </p:nvSpPr>
        <p:spPr>
          <a:xfrm>
            <a:off x="834899" y="3088621"/>
            <a:ext cx="1656184" cy="504056"/>
          </a:xfrm>
          <a:prstGeom prst="arc">
            <a:avLst>
              <a:gd name="adj1" fmla="val 11386634"/>
              <a:gd name="adj2" fmla="val 21008287"/>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7" name="Gallone 26"/>
          <p:cNvSpPr/>
          <p:nvPr/>
        </p:nvSpPr>
        <p:spPr>
          <a:xfrm>
            <a:off x="1835696" y="3508643"/>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editore packager</a:t>
            </a:r>
            <a:br>
              <a:rPr lang="it-IT" sz="800" cap="small" dirty="0" smtClean="0">
                <a:solidFill>
                  <a:schemeClr val="tx1"/>
                </a:solidFill>
              </a:rPr>
            </a:br>
            <a:r>
              <a:rPr lang="it-IT" sz="800" cap="small" dirty="0" smtClean="0">
                <a:solidFill>
                  <a:schemeClr val="tx1"/>
                </a:solidFill>
              </a:rPr>
              <a:t>audiovisivo</a:t>
            </a:r>
            <a:endParaRPr lang="it-IT" sz="800" cap="small" dirty="0">
              <a:solidFill>
                <a:schemeClr val="tx1"/>
              </a:solidFill>
            </a:endParaRPr>
          </a:p>
        </p:txBody>
      </p:sp>
      <p:sp>
        <p:nvSpPr>
          <p:cNvPr id="28" name="Gallone 27"/>
          <p:cNvSpPr/>
          <p:nvPr/>
        </p:nvSpPr>
        <p:spPr>
          <a:xfrm>
            <a:off x="515261" y="3501008"/>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Produttore</a:t>
            </a:r>
            <a:endParaRPr lang="it-IT" sz="800" cap="small" dirty="0">
              <a:solidFill>
                <a:schemeClr val="tx1"/>
              </a:solidFill>
            </a:endParaRPr>
          </a:p>
        </p:txBody>
      </p:sp>
      <p:cxnSp>
        <p:nvCxnSpPr>
          <p:cNvPr id="36" name="Connettore 1 35"/>
          <p:cNvCxnSpPr/>
          <p:nvPr/>
        </p:nvCxnSpPr>
        <p:spPr>
          <a:xfrm>
            <a:off x="2339752" y="4797152"/>
            <a:ext cx="0" cy="504056"/>
          </a:xfrm>
          <a:prstGeom prst="line">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CasellaDiTesto 38"/>
          <p:cNvSpPr txBox="1"/>
          <p:nvPr/>
        </p:nvSpPr>
        <p:spPr>
          <a:xfrm>
            <a:off x="571014" y="4846282"/>
            <a:ext cx="4734501" cy="307777"/>
          </a:xfrm>
          <a:prstGeom prst="rect">
            <a:avLst/>
          </a:prstGeom>
          <a:solidFill>
            <a:schemeClr val="bg1"/>
          </a:solidFill>
        </p:spPr>
        <p:txBody>
          <a:bodyPr wrap="none" rtlCol="0">
            <a:spAutoFit/>
          </a:bodyPr>
          <a:lstStyle/>
          <a:p>
            <a:pPr algn="ctr"/>
            <a:r>
              <a:rPr lang="it-IT" sz="1400" dirty="0" smtClean="0">
                <a:solidFill>
                  <a:schemeClr val="accent1"/>
                </a:solidFill>
                <a:latin typeface="+mj-lt"/>
              </a:rPr>
              <a:t>                       Soggetti che estraggono valore dalla distribuzione</a:t>
            </a:r>
          </a:p>
        </p:txBody>
      </p:sp>
      <p:sp>
        <p:nvSpPr>
          <p:cNvPr id="31" name="Rettangolo arrotondato 30"/>
          <p:cNvSpPr/>
          <p:nvPr/>
        </p:nvSpPr>
        <p:spPr>
          <a:xfrm>
            <a:off x="4788024" y="3508323"/>
            <a:ext cx="1080120" cy="72008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cap="small" dirty="0" smtClean="0">
                <a:solidFill>
                  <a:schemeClr val="tx2"/>
                </a:solidFill>
              </a:rPr>
              <a:t>UTENTE </a:t>
            </a:r>
            <a:br>
              <a:rPr lang="it-IT" sz="1000" b="1" cap="small" dirty="0" smtClean="0">
                <a:solidFill>
                  <a:schemeClr val="tx2"/>
                </a:solidFill>
              </a:rPr>
            </a:br>
            <a:r>
              <a:rPr lang="it-IT" sz="1000" b="1" cap="small" dirty="0" smtClean="0">
                <a:solidFill>
                  <a:schemeClr val="tx2"/>
                </a:solidFill>
              </a:rPr>
              <a:t>FINALE</a:t>
            </a:r>
          </a:p>
        </p:txBody>
      </p:sp>
      <p:pic>
        <p:nvPicPr>
          <p:cNvPr id="35" name="Picture 6" descr="http://www.pubblicomnow-online.it/wordpress/wp-content/uploads/2014/07/logo-sky.jpg"/>
          <p:cNvPicPr>
            <a:picLocks noChangeAspect="1" noChangeArrowheads="1"/>
          </p:cNvPicPr>
          <p:nvPr/>
        </p:nvPicPr>
        <p:blipFill>
          <a:blip r:embed="rId4" cstate="print">
            <a:clrChange>
              <a:clrFrom>
                <a:srgbClr val="FFFFF5"/>
              </a:clrFrom>
              <a:clrTo>
                <a:srgbClr val="FFFFF5">
                  <a:alpha val="0"/>
                </a:srgbClr>
              </a:clrTo>
            </a:clrChange>
          </a:blip>
          <a:srcRect/>
          <a:stretch>
            <a:fillRect/>
          </a:stretch>
        </p:blipFill>
        <p:spPr bwMode="auto">
          <a:xfrm>
            <a:off x="3543085" y="4271151"/>
            <a:ext cx="288032" cy="162072"/>
          </a:xfrm>
          <a:prstGeom prst="rect">
            <a:avLst/>
          </a:prstGeom>
          <a:solidFill>
            <a:schemeClr val="bg1"/>
          </a:solidFill>
        </p:spPr>
      </p:pic>
      <p:sp>
        <p:nvSpPr>
          <p:cNvPr id="46" name="Arco 45"/>
          <p:cNvSpPr/>
          <p:nvPr/>
        </p:nvSpPr>
        <p:spPr>
          <a:xfrm>
            <a:off x="1187624" y="2987352"/>
            <a:ext cx="2448272" cy="729680"/>
          </a:xfrm>
          <a:prstGeom prst="arc">
            <a:avLst>
              <a:gd name="adj1" fmla="val 11042934"/>
              <a:gd name="adj2" fmla="val 21462523"/>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7" name="Arco 46"/>
          <p:cNvSpPr/>
          <p:nvPr/>
        </p:nvSpPr>
        <p:spPr>
          <a:xfrm>
            <a:off x="2382500" y="3068960"/>
            <a:ext cx="1656184" cy="504056"/>
          </a:xfrm>
          <a:prstGeom prst="arc">
            <a:avLst>
              <a:gd name="adj1" fmla="val 11386634"/>
              <a:gd name="adj2" fmla="val 21008287"/>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pic>
        <p:nvPicPr>
          <p:cNvPr id="48" name="Picture 6" descr="http://www.pubblicomnow-online.it/wordpress/wp-content/uploads/2014/07/logo-sky.jpg"/>
          <p:cNvPicPr>
            <a:picLocks noChangeAspect="1" noChangeArrowheads="1"/>
          </p:cNvPicPr>
          <p:nvPr/>
        </p:nvPicPr>
        <p:blipFill>
          <a:blip r:embed="rId4" cstate="print">
            <a:clrChange>
              <a:clrFrom>
                <a:srgbClr val="FFFFF5"/>
              </a:clrFrom>
              <a:clrTo>
                <a:srgbClr val="FFFFF5">
                  <a:alpha val="0"/>
                </a:srgbClr>
              </a:clrTo>
            </a:clrChange>
          </a:blip>
          <a:srcRect/>
          <a:stretch>
            <a:fillRect/>
          </a:stretch>
        </p:blipFill>
        <p:spPr bwMode="auto">
          <a:xfrm>
            <a:off x="2699792" y="4285781"/>
            <a:ext cx="288032" cy="162072"/>
          </a:xfrm>
          <a:prstGeom prst="rect">
            <a:avLst/>
          </a:prstGeom>
          <a:solidFill>
            <a:schemeClr val="bg1"/>
          </a:solidFill>
        </p:spPr>
      </p:pic>
      <p:pic>
        <p:nvPicPr>
          <p:cNvPr id="21508" name="Picture 4" descr="http://www.newsly.it/wp-content/uploads/2015/07/mediaset-premium.jpg"/>
          <p:cNvPicPr>
            <a:picLocks noChangeAspect="1" noChangeArrowheads="1"/>
          </p:cNvPicPr>
          <p:nvPr/>
        </p:nvPicPr>
        <p:blipFill>
          <a:blip r:embed="rId5" cstate="print"/>
          <a:srcRect t="15965" b="18622"/>
          <a:stretch>
            <a:fillRect/>
          </a:stretch>
        </p:blipFill>
        <p:spPr bwMode="auto">
          <a:xfrm>
            <a:off x="2339752" y="4293096"/>
            <a:ext cx="360040" cy="172270"/>
          </a:xfrm>
          <a:prstGeom prst="rect">
            <a:avLst/>
          </a:prstGeom>
          <a:noFill/>
        </p:spPr>
      </p:pic>
      <p:pic>
        <p:nvPicPr>
          <p:cNvPr id="21510" name="Picture 6" descr="http://cdn.cinetivu.com/wp-content/uploads/2011/07/mediaset.jpg"/>
          <p:cNvPicPr>
            <a:picLocks noChangeAspect="1" noChangeArrowheads="1"/>
          </p:cNvPicPr>
          <p:nvPr/>
        </p:nvPicPr>
        <p:blipFill>
          <a:blip r:embed="rId6" cstate="print"/>
          <a:srcRect/>
          <a:stretch>
            <a:fillRect/>
          </a:stretch>
        </p:blipFill>
        <p:spPr bwMode="auto">
          <a:xfrm>
            <a:off x="1979712" y="4278466"/>
            <a:ext cx="360040" cy="191925"/>
          </a:xfrm>
          <a:prstGeom prst="rect">
            <a:avLst/>
          </a:prstGeom>
          <a:noFill/>
        </p:spPr>
      </p:pic>
      <p:pic>
        <p:nvPicPr>
          <p:cNvPr id="21512" name="Picture 8" descr="https://upload.wikimedia.org/wikipedia/commons/thumb/b/b8/RAI_%E2%80%94_Radiotelevisione_italiana_(logo).svg/2000px-RAI_%E2%80%94_Radiotelevisione_italiana_(logo).svg.png"/>
          <p:cNvPicPr>
            <a:picLocks noChangeAspect="1" noChangeArrowheads="1"/>
          </p:cNvPicPr>
          <p:nvPr/>
        </p:nvPicPr>
        <p:blipFill>
          <a:blip r:embed="rId7" cstate="print"/>
          <a:srcRect/>
          <a:stretch>
            <a:fillRect/>
          </a:stretch>
        </p:blipFill>
        <p:spPr bwMode="auto">
          <a:xfrm>
            <a:off x="1856499" y="4293096"/>
            <a:ext cx="144016" cy="144016"/>
          </a:xfrm>
          <a:prstGeom prst="rect">
            <a:avLst/>
          </a:prstGeom>
          <a:noFill/>
        </p:spPr>
      </p:pic>
      <p:pic>
        <p:nvPicPr>
          <p:cNvPr id="49" name="Picture 4" descr="http://www.newsly.it/wp-content/uploads/2015/07/mediaset-premium.jpg"/>
          <p:cNvPicPr>
            <a:picLocks noChangeAspect="1" noChangeArrowheads="1"/>
          </p:cNvPicPr>
          <p:nvPr/>
        </p:nvPicPr>
        <p:blipFill>
          <a:blip r:embed="rId5" cstate="print"/>
          <a:srcRect t="15965" b="18622"/>
          <a:stretch>
            <a:fillRect/>
          </a:stretch>
        </p:blipFill>
        <p:spPr bwMode="auto">
          <a:xfrm>
            <a:off x="3150359" y="4286787"/>
            <a:ext cx="360040" cy="172270"/>
          </a:xfrm>
          <a:prstGeom prst="rect">
            <a:avLst/>
          </a:prstGeom>
          <a:noFill/>
        </p:spPr>
      </p:pic>
      <p:pic>
        <p:nvPicPr>
          <p:cNvPr id="53" name="Picture 8" descr="http://1minus1.com/UserStorage/images/labs/virgin-media.png"/>
          <p:cNvPicPr>
            <a:picLocks noChangeAspect="1" noChangeArrowheads="1"/>
          </p:cNvPicPr>
          <p:nvPr/>
        </p:nvPicPr>
        <p:blipFill>
          <a:blip r:embed="rId8" cstate="print">
            <a:clrChange>
              <a:clrFrom>
                <a:srgbClr val="FFFFFF"/>
              </a:clrFrom>
              <a:clrTo>
                <a:srgbClr val="FFFFFF">
                  <a:alpha val="0"/>
                </a:srgbClr>
              </a:clrTo>
            </a:clrChange>
          </a:blip>
          <a:srcRect l="54341" t="9257" r="2363" b="32115"/>
          <a:stretch>
            <a:fillRect/>
          </a:stretch>
        </p:blipFill>
        <p:spPr bwMode="auto">
          <a:xfrm>
            <a:off x="3904267" y="4282548"/>
            <a:ext cx="308835" cy="160090"/>
          </a:xfrm>
          <a:prstGeom prst="rect">
            <a:avLst/>
          </a:prstGeom>
          <a:noFill/>
        </p:spPr>
      </p:pic>
      <p:sp>
        <p:nvSpPr>
          <p:cNvPr id="29" name="CasellaDiTesto 28"/>
          <p:cNvSpPr txBox="1"/>
          <p:nvPr/>
        </p:nvSpPr>
        <p:spPr>
          <a:xfrm>
            <a:off x="1895069" y="2204864"/>
            <a:ext cx="1118897" cy="738664"/>
          </a:xfrm>
          <a:prstGeom prst="rect">
            <a:avLst/>
          </a:prstGeom>
          <a:solidFill>
            <a:schemeClr val="bg1"/>
          </a:solidFill>
        </p:spPr>
        <p:txBody>
          <a:bodyPr wrap="none" rtlCol="0">
            <a:spAutoFit/>
          </a:bodyPr>
          <a:lstStyle/>
          <a:p>
            <a:pPr algn="ctr"/>
            <a:r>
              <a:rPr lang="it-IT" sz="1400" i="1" dirty="0" smtClean="0">
                <a:solidFill>
                  <a:schemeClr val="accent1"/>
                </a:solidFill>
                <a:latin typeface="+mj-lt"/>
              </a:rPr>
              <a:t>Cessione </a:t>
            </a:r>
            <a:br>
              <a:rPr lang="it-IT" sz="1400" i="1" dirty="0" smtClean="0">
                <a:solidFill>
                  <a:schemeClr val="accent1"/>
                </a:solidFill>
                <a:latin typeface="+mj-lt"/>
              </a:rPr>
            </a:br>
            <a:r>
              <a:rPr lang="it-IT" sz="1400" i="1" dirty="0" smtClean="0">
                <a:solidFill>
                  <a:schemeClr val="accent1"/>
                </a:solidFill>
                <a:latin typeface="+mj-lt"/>
              </a:rPr>
              <a:t>dei diritti </a:t>
            </a:r>
            <a:br>
              <a:rPr lang="it-IT" sz="1400" i="1" dirty="0" smtClean="0">
                <a:solidFill>
                  <a:schemeClr val="accent1"/>
                </a:solidFill>
                <a:latin typeface="+mj-lt"/>
              </a:rPr>
            </a:br>
            <a:r>
              <a:rPr lang="it-IT" sz="1400" i="1" dirty="0" smtClean="0">
                <a:solidFill>
                  <a:schemeClr val="accent1"/>
                </a:solidFill>
                <a:latin typeface="+mj-lt"/>
              </a:rPr>
              <a:t>sui contenuti</a:t>
            </a: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Connettore 1 41"/>
          <p:cNvCxnSpPr/>
          <p:nvPr/>
        </p:nvCxnSpPr>
        <p:spPr>
          <a:xfrm>
            <a:off x="6516216" y="4797152"/>
            <a:ext cx="0" cy="504056"/>
          </a:xfrm>
          <a:prstGeom prst="line">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Connettore 1 43"/>
          <p:cNvCxnSpPr/>
          <p:nvPr/>
        </p:nvCxnSpPr>
        <p:spPr>
          <a:xfrm>
            <a:off x="5076056" y="4797152"/>
            <a:ext cx="0" cy="504056"/>
          </a:xfrm>
          <a:prstGeom prst="line">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Connettore 1 40"/>
          <p:cNvCxnSpPr/>
          <p:nvPr/>
        </p:nvCxnSpPr>
        <p:spPr>
          <a:xfrm>
            <a:off x="3563888" y="4797152"/>
            <a:ext cx="0" cy="504056"/>
          </a:xfrm>
          <a:prstGeom prst="line">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4</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LA FILIERA DEL MERCATO DEGLI AUDIOVISIVI </a:t>
            </a:r>
            <a:br>
              <a:rPr lang="it-IT" sz="1300" b="1" i="1" cap="all" dirty="0" smtClean="0">
                <a:solidFill>
                  <a:srgbClr val="637980"/>
                </a:solidFill>
                <a:latin typeface="Verdana" pitchFamily="34" charset="0"/>
              </a:rPr>
            </a:br>
            <a:r>
              <a:rPr lang="it-IT" sz="1300" b="1" i="1" cap="all" dirty="0" err="1" smtClean="0">
                <a:solidFill>
                  <a:srgbClr val="637980"/>
                </a:solidFill>
                <a:latin typeface="Verdana" pitchFamily="34" charset="0"/>
              </a:rPr>
              <a:t>DI</a:t>
            </a:r>
            <a:r>
              <a:rPr lang="it-IT" sz="1300" b="1" i="1" cap="all" dirty="0" smtClean="0">
                <a:solidFill>
                  <a:srgbClr val="637980"/>
                </a:solidFill>
                <a:latin typeface="Verdana" pitchFamily="34" charset="0"/>
              </a:rPr>
              <a:t> RETE E LE NUOVE FUNZIONI meta ed extra-editoriali</a:t>
            </a:r>
          </a:p>
        </p:txBody>
      </p:sp>
      <p:sp>
        <p:nvSpPr>
          <p:cNvPr id="11" name="Gallone 10"/>
          <p:cNvSpPr/>
          <p:nvPr/>
        </p:nvSpPr>
        <p:spPr>
          <a:xfrm>
            <a:off x="4427984" y="3499721"/>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Indicizzatore / aggregatore </a:t>
            </a:r>
            <a:br>
              <a:rPr lang="it-IT" sz="800" cap="small" dirty="0" smtClean="0">
                <a:solidFill>
                  <a:schemeClr val="tx1"/>
                </a:solidFill>
              </a:rPr>
            </a:br>
            <a:r>
              <a:rPr lang="it-IT" sz="800" cap="small" dirty="0" smtClean="0">
                <a:solidFill>
                  <a:schemeClr val="tx1"/>
                </a:solidFill>
              </a:rPr>
              <a:t>di contenuti</a:t>
            </a:r>
            <a:br>
              <a:rPr lang="it-IT" sz="800" cap="small" dirty="0" smtClean="0">
                <a:solidFill>
                  <a:schemeClr val="tx1"/>
                </a:solidFill>
              </a:rPr>
            </a:br>
            <a:r>
              <a:rPr lang="it-IT" sz="600" i="1" dirty="0" smtClean="0">
                <a:solidFill>
                  <a:schemeClr val="tx1"/>
                </a:solidFill>
              </a:rPr>
              <a:t>(diverse tipologie)</a:t>
            </a:r>
          </a:p>
        </p:txBody>
      </p:sp>
      <p:sp>
        <p:nvSpPr>
          <p:cNvPr id="12" name="Gallone 11"/>
          <p:cNvSpPr/>
          <p:nvPr/>
        </p:nvSpPr>
        <p:spPr>
          <a:xfrm>
            <a:off x="5724128" y="3499491"/>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Indicizzatore / aggregatore </a:t>
            </a:r>
            <a:br>
              <a:rPr lang="it-IT" sz="800" cap="small" dirty="0" smtClean="0">
                <a:solidFill>
                  <a:schemeClr val="tx1"/>
                </a:solidFill>
              </a:rPr>
            </a:br>
            <a:r>
              <a:rPr lang="it-IT" sz="800" cap="small" dirty="0" smtClean="0">
                <a:solidFill>
                  <a:schemeClr val="tx1"/>
                </a:solidFill>
              </a:rPr>
              <a:t>di utenti</a:t>
            </a:r>
          </a:p>
        </p:txBody>
      </p:sp>
      <p:sp>
        <p:nvSpPr>
          <p:cNvPr id="13" name="Gallone 12"/>
          <p:cNvSpPr/>
          <p:nvPr/>
        </p:nvSpPr>
        <p:spPr>
          <a:xfrm>
            <a:off x="3131840" y="3499491"/>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aggregatore</a:t>
            </a:r>
            <a:br>
              <a:rPr lang="it-IT" sz="800" cap="small" dirty="0" smtClean="0">
                <a:solidFill>
                  <a:schemeClr val="tx1"/>
                </a:solidFill>
              </a:rPr>
            </a:br>
            <a:r>
              <a:rPr lang="it-IT" sz="800" cap="small" dirty="0" smtClean="0">
                <a:solidFill>
                  <a:schemeClr val="tx1"/>
                </a:solidFill>
              </a:rPr>
              <a:t>gestore di piattaforma </a:t>
            </a:r>
            <a:br>
              <a:rPr lang="it-IT" sz="800" cap="small" dirty="0" smtClean="0">
                <a:solidFill>
                  <a:schemeClr val="tx1"/>
                </a:solidFill>
              </a:rPr>
            </a:br>
            <a:r>
              <a:rPr lang="it-IT" sz="800" cap="small" dirty="0" smtClean="0">
                <a:solidFill>
                  <a:schemeClr val="tx1"/>
                </a:solidFill>
              </a:rPr>
              <a:t>e di accesso</a:t>
            </a:r>
            <a:endParaRPr lang="it-IT" sz="800" cap="small" dirty="0">
              <a:solidFill>
                <a:schemeClr val="tx1"/>
              </a:solidFill>
            </a:endParaRPr>
          </a:p>
        </p:txBody>
      </p:sp>
      <p:sp>
        <p:nvSpPr>
          <p:cNvPr id="15" name="Rettangolo 14"/>
          <p:cNvSpPr/>
          <p:nvPr/>
        </p:nvSpPr>
        <p:spPr>
          <a:xfrm>
            <a:off x="5758817" y="3378209"/>
            <a:ext cx="100262" cy="47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800"/>
          </a:p>
        </p:txBody>
      </p:sp>
      <p:sp>
        <p:nvSpPr>
          <p:cNvPr id="17" name="Rettangolo 16"/>
          <p:cNvSpPr/>
          <p:nvPr/>
        </p:nvSpPr>
        <p:spPr>
          <a:xfrm>
            <a:off x="6586474" y="3212976"/>
            <a:ext cx="114519" cy="47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800"/>
          </a:p>
        </p:txBody>
      </p:sp>
      <p:sp>
        <p:nvSpPr>
          <p:cNvPr id="27" name="Gallone 26"/>
          <p:cNvSpPr/>
          <p:nvPr/>
        </p:nvSpPr>
        <p:spPr>
          <a:xfrm>
            <a:off x="1835696" y="3508643"/>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editore packager</a:t>
            </a:r>
            <a:br>
              <a:rPr lang="it-IT" sz="800" cap="small" dirty="0" smtClean="0">
                <a:solidFill>
                  <a:schemeClr val="tx1"/>
                </a:solidFill>
              </a:rPr>
            </a:br>
            <a:r>
              <a:rPr lang="it-IT" sz="800" cap="small" dirty="0" smtClean="0">
                <a:solidFill>
                  <a:schemeClr val="tx1"/>
                </a:solidFill>
              </a:rPr>
              <a:t>audiovisivo</a:t>
            </a:r>
            <a:endParaRPr lang="it-IT" sz="800" cap="small" dirty="0">
              <a:solidFill>
                <a:schemeClr val="tx1"/>
              </a:solidFill>
            </a:endParaRPr>
          </a:p>
        </p:txBody>
      </p:sp>
      <p:sp>
        <p:nvSpPr>
          <p:cNvPr id="28" name="Gallone 27"/>
          <p:cNvSpPr/>
          <p:nvPr/>
        </p:nvSpPr>
        <p:spPr>
          <a:xfrm>
            <a:off x="515261" y="3501008"/>
            <a:ext cx="1519207" cy="740385"/>
          </a:xfrm>
          <a:prstGeom prst="chevron">
            <a:avLst/>
          </a:prstGeom>
          <a:solidFill>
            <a:schemeClr val="bg1">
              <a:lumMod val="95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cap="small" dirty="0" smtClean="0">
                <a:solidFill>
                  <a:schemeClr val="tx1"/>
                </a:solidFill>
              </a:rPr>
              <a:t>Produttore</a:t>
            </a:r>
            <a:endParaRPr lang="it-IT" sz="800" cap="small" dirty="0">
              <a:solidFill>
                <a:schemeClr val="tx1"/>
              </a:solidFill>
            </a:endParaRPr>
          </a:p>
        </p:txBody>
      </p:sp>
      <p:cxnSp>
        <p:nvCxnSpPr>
          <p:cNvPr id="36" name="Connettore 1 35"/>
          <p:cNvCxnSpPr/>
          <p:nvPr/>
        </p:nvCxnSpPr>
        <p:spPr>
          <a:xfrm>
            <a:off x="2123728" y="4797152"/>
            <a:ext cx="0" cy="504056"/>
          </a:xfrm>
          <a:prstGeom prst="line">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CasellaDiTesto 38"/>
          <p:cNvSpPr txBox="1"/>
          <p:nvPr/>
        </p:nvSpPr>
        <p:spPr>
          <a:xfrm>
            <a:off x="-1" y="4846282"/>
            <a:ext cx="8892481" cy="307777"/>
          </a:xfrm>
          <a:prstGeom prst="rect">
            <a:avLst/>
          </a:prstGeom>
          <a:solidFill>
            <a:schemeClr val="bg1"/>
          </a:solidFill>
        </p:spPr>
        <p:txBody>
          <a:bodyPr wrap="square" rtlCol="0">
            <a:spAutoFit/>
          </a:bodyPr>
          <a:lstStyle/>
          <a:p>
            <a:pPr algn="ctr"/>
            <a:r>
              <a:rPr lang="it-IT" sz="1400" dirty="0" smtClean="0">
                <a:solidFill>
                  <a:schemeClr val="accent1"/>
                </a:solidFill>
                <a:latin typeface="+mj-lt"/>
              </a:rPr>
              <a:t>                       Soggetti che estraggono valore dalla distribuzione, redistribuzione e riutilizzo dei contenuti                                              </a:t>
            </a:r>
          </a:p>
        </p:txBody>
      </p:sp>
      <p:sp>
        <p:nvSpPr>
          <p:cNvPr id="31" name="Rettangolo arrotondato 30"/>
          <p:cNvSpPr/>
          <p:nvPr/>
        </p:nvSpPr>
        <p:spPr>
          <a:xfrm>
            <a:off x="7410714" y="3508323"/>
            <a:ext cx="1080120" cy="72008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cap="small" dirty="0" smtClean="0">
                <a:solidFill>
                  <a:schemeClr val="tx2"/>
                </a:solidFill>
              </a:rPr>
              <a:t>UTENTE </a:t>
            </a:r>
            <a:br>
              <a:rPr lang="it-IT" sz="1000" b="1" cap="small" dirty="0" smtClean="0">
                <a:solidFill>
                  <a:schemeClr val="tx2"/>
                </a:solidFill>
              </a:rPr>
            </a:br>
            <a:r>
              <a:rPr lang="it-IT" sz="1000" b="1" cap="small" dirty="0" smtClean="0">
                <a:solidFill>
                  <a:schemeClr val="tx2"/>
                </a:solidFill>
              </a:rPr>
              <a:t>FINALE</a:t>
            </a:r>
          </a:p>
        </p:txBody>
      </p:sp>
      <p:sp>
        <p:nvSpPr>
          <p:cNvPr id="32" name="Arco 31"/>
          <p:cNvSpPr/>
          <p:nvPr/>
        </p:nvSpPr>
        <p:spPr>
          <a:xfrm flipV="1">
            <a:off x="6444208" y="4005064"/>
            <a:ext cx="1656184" cy="504056"/>
          </a:xfrm>
          <a:prstGeom prst="arc">
            <a:avLst>
              <a:gd name="adj1" fmla="val 11386634"/>
              <a:gd name="adj2" fmla="val 21217853"/>
            </a:avLst>
          </a:prstGeom>
          <a:ln w="3175">
            <a:solidFill>
              <a:schemeClr val="accent4">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3" name="Arco 32"/>
          <p:cNvSpPr/>
          <p:nvPr/>
        </p:nvSpPr>
        <p:spPr>
          <a:xfrm flipV="1">
            <a:off x="4917410" y="3789040"/>
            <a:ext cx="3312368" cy="792088"/>
          </a:xfrm>
          <a:prstGeom prst="arc">
            <a:avLst>
              <a:gd name="adj1" fmla="val 11386634"/>
              <a:gd name="adj2" fmla="val 21177852"/>
            </a:avLst>
          </a:prstGeom>
          <a:ln w="3175">
            <a:solidFill>
              <a:schemeClr val="accent4">
                <a:lumMod val="75000"/>
              </a:schemeClr>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4" name="CasellaDiTesto 33"/>
          <p:cNvSpPr txBox="1"/>
          <p:nvPr/>
        </p:nvSpPr>
        <p:spPr>
          <a:xfrm>
            <a:off x="7044257" y="4437112"/>
            <a:ext cx="1215269" cy="461665"/>
          </a:xfrm>
          <a:prstGeom prst="rect">
            <a:avLst/>
          </a:prstGeom>
          <a:solidFill>
            <a:schemeClr val="bg1"/>
          </a:solidFill>
        </p:spPr>
        <p:txBody>
          <a:bodyPr wrap="none" rtlCol="0">
            <a:spAutoFit/>
          </a:bodyPr>
          <a:lstStyle/>
          <a:p>
            <a:pPr algn="ctr"/>
            <a:r>
              <a:rPr lang="it-IT" sz="1200" i="1" dirty="0" smtClean="0">
                <a:solidFill>
                  <a:schemeClr val="accent4">
                    <a:lumMod val="75000"/>
                  </a:schemeClr>
                </a:solidFill>
                <a:latin typeface="+mj-lt"/>
              </a:rPr>
              <a:t>Riutilizzo </a:t>
            </a:r>
            <a:br>
              <a:rPr lang="it-IT" sz="1200" i="1" dirty="0" smtClean="0">
                <a:solidFill>
                  <a:schemeClr val="accent4">
                    <a:lumMod val="75000"/>
                  </a:schemeClr>
                </a:solidFill>
                <a:latin typeface="+mj-lt"/>
              </a:rPr>
            </a:br>
            <a:r>
              <a:rPr lang="it-IT" sz="1200" i="1" dirty="0" smtClean="0">
                <a:solidFill>
                  <a:schemeClr val="accent4">
                    <a:lumMod val="75000"/>
                  </a:schemeClr>
                </a:solidFill>
                <a:latin typeface="+mj-lt"/>
              </a:rPr>
              <a:t>e redistribuzione</a:t>
            </a:r>
          </a:p>
        </p:txBody>
      </p:sp>
      <p:pic>
        <p:nvPicPr>
          <p:cNvPr id="35" name="Picture 6" descr="http://www.pubblicomnow-online.it/wordpress/wp-content/uploads/2014/07/logo-sky.jpg"/>
          <p:cNvPicPr>
            <a:picLocks noChangeAspect="1" noChangeArrowheads="1"/>
          </p:cNvPicPr>
          <p:nvPr/>
        </p:nvPicPr>
        <p:blipFill>
          <a:blip r:embed="rId4" cstate="print">
            <a:clrChange>
              <a:clrFrom>
                <a:srgbClr val="FFFFF5"/>
              </a:clrFrom>
              <a:clrTo>
                <a:srgbClr val="FFFFF5">
                  <a:alpha val="0"/>
                </a:srgbClr>
              </a:clrTo>
            </a:clrChange>
          </a:blip>
          <a:srcRect/>
          <a:stretch>
            <a:fillRect/>
          </a:stretch>
        </p:blipFill>
        <p:spPr bwMode="auto">
          <a:xfrm>
            <a:off x="3541943" y="4271151"/>
            <a:ext cx="288032" cy="162072"/>
          </a:xfrm>
          <a:prstGeom prst="rect">
            <a:avLst/>
          </a:prstGeom>
          <a:solidFill>
            <a:schemeClr val="bg1"/>
          </a:solidFill>
        </p:spPr>
      </p:pic>
      <p:pic>
        <p:nvPicPr>
          <p:cNvPr id="37" name="Picture 375" descr="https://pr.netflix.com/customcontentgroup/667/Netflix_Web_Logo.png"/>
          <p:cNvPicPr>
            <a:picLocks noChangeAspect="1" noChangeArrowheads="1"/>
          </p:cNvPicPr>
          <p:nvPr/>
        </p:nvPicPr>
        <p:blipFill>
          <a:blip r:embed="rId5" cstate="print"/>
          <a:srcRect/>
          <a:stretch>
            <a:fillRect/>
          </a:stretch>
        </p:blipFill>
        <p:spPr bwMode="auto">
          <a:xfrm>
            <a:off x="3191502" y="4278466"/>
            <a:ext cx="288032" cy="144016"/>
          </a:xfrm>
          <a:prstGeom prst="rect">
            <a:avLst/>
          </a:prstGeom>
          <a:solidFill>
            <a:schemeClr val="bg1"/>
          </a:solidFill>
        </p:spPr>
      </p:pic>
      <p:pic>
        <p:nvPicPr>
          <p:cNvPr id="38" name="Picture 2" descr="http://www.mobiflip.de/wp-content/uploads/2014/02/Amazon-Prime-Instant-Video.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880038" y="4249206"/>
            <a:ext cx="432048" cy="218800"/>
          </a:xfrm>
          <a:prstGeom prst="rect">
            <a:avLst/>
          </a:prstGeom>
          <a:noFill/>
        </p:spPr>
      </p:pic>
      <p:pic>
        <p:nvPicPr>
          <p:cNvPr id="21506" name="Picture 2" descr="http://www.digital-news.it/files-admin/Simone/Logo%20TIMvision.jpg"/>
          <p:cNvPicPr>
            <a:picLocks noChangeAspect="1" noChangeArrowheads="1"/>
          </p:cNvPicPr>
          <p:nvPr/>
        </p:nvPicPr>
        <p:blipFill>
          <a:blip r:embed="rId7" cstate="print"/>
          <a:srcRect/>
          <a:stretch>
            <a:fillRect/>
          </a:stretch>
        </p:blipFill>
        <p:spPr bwMode="auto">
          <a:xfrm>
            <a:off x="3801394" y="4444427"/>
            <a:ext cx="504056" cy="107145"/>
          </a:xfrm>
          <a:prstGeom prst="rect">
            <a:avLst/>
          </a:prstGeom>
          <a:noFill/>
        </p:spPr>
      </p:pic>
      <p:pic>
        <p:nvPicPr>
          <p:cNvPr id="48" name="Picture 6" descr="http://www.pubblicomnow-online.it/wordpress/wp-content/uploads/2014/07/logo-sky.jpg"/>
          <p:cNvPicPr>
            <a:picLocks noChangeAspect="1" noChangeArrowheads="1"/>
          </p:cNvPicPr>
          <p:nvPr/>
        </p:nvPicPr>
        <p:blipFill>
          <a:blip r:embed="rId4" cstate="print">
            <a:clrChange>
              <a:clrFrom>
                <a:srgbClr val="FFFFF5"/>
              </a:clrFrom>
              <a:clrTo>
                <a:srgbClr val="FFFFF5">
                  <a:alpha val="0"/>
                </a:srgbClr>
              </a:clrTo>
            </a:clrChange>
          </a:blip>
          <a:srcRect/>
          <a:stretch>
            <a:fillRect/>
          </a:stretch>
        </p:blipFill>
        <p:spPr bwMode="auto">
          <a:xfrm>
            <a:off x="2699792" y="4285781"/>
            <a:ext cx="288032" cy="162072"/>
          </a:xfrm>
          <a:prstGeom prst="rect">
            <a:avLst/>
          </a:prstGeom>
          <a:solidFill>
            <a:schemeClr val="bg1"/>
          </a:solidFill>
        </p:spPr>
      </p:pic>
      <p:pic>
        <p:nvPicPr>
          <p:cNvPr id="21508" name="Picture 4" descr="http://www.newsly.it/wp-content/uploads/2015/07/mediaset-premium.jpg"/>
          <p:cNvPicPr>
            <a:picLocks noChangeAspect="1" noChangeArrowheads="1"/>
          </p:cNvPicPr>
          <p:nvPr/>
        </p:nvPicPr>
        <p:blipFill>
          <a:blip r:embed="rId8" cstate="print"/>
          <a:srcRect t="15965" b="18622"/>
          <a:stretch>
            <a:fillRect/>
          </a:stretch>
        </p:blipFill>
        <p:spPr bwMode="auto">
          <a:xfrm>
            <a:off x="2339752" y="4293096"/>
            <a:ext cx="360040" cy="172270"/>
          </a:xfrm>
          <a:prstGeom prst="rect">
            <a:avLst/>
          </a:prstGeom>
          <a:noFill/>
        </p:spPr>
      </p:pic>
      <p:pic>
        <p:nvPicPr>
          <p:cNvPr id="21510" name="Picture 6" descr="http://cdn.cinetivu.com/wp-content/uploads/2011/07/mediaset.jpg"/>
          <p:cNvPicPr>
            <a:picLocks noChangeAspect="1" noChangeArrowheads="1"/>
          </p:cNvPicPr>
          <p:nvPr/>
        </p:nvPicPr>
        <p:blipFill>
          <a:blip r:embed="rId9" cstate="print"/>
          <a:srcRect/>
          <a:stretch>
            <a:fillRect/>
          </a:stretch>
        </p:blipFill>
        <p:spPr bwMode="auto">
          <a:xfrm>
            <a:off x="1979712" y="4278466"/>
            <a:ext cx="360040" cy="191925"/>
          </a:xfrm>
          <a:prstGeom prst="rect">
            <a:avLst/>
          </a:prstGeom>
          <a:noFill/>
        </p:spPr>
      </p:pic>
      <p:pic>
        <p:nvPicPr>
          <p:cNvPr id="21512" name="Picture 8" descr="https://upload.wikimedia.org/wikipedia/commons/thumb/b/b8/RAI_%E2%80%94_Radiotelevisione_italiana_(logo).svg/2000px-RAI_%E2%80%94_Radiotelevisione_italiana_(logo).svg.png"/>
          <p:cNvPicPr>
            <a:picLocks noChangeAspect="1" noChangeArrowheads="1"/>
          </p:cNvPicPr>
          <p:nvPr/>
        </p:nvPicPr>
        <p:blipFill>
          <a:blip r:embed="rId10" cstate="print"/>
          <a:srcRect/>
          <a:stretch>
            <a:fillRect/>
          </a:stretch>
        </p:blipFill>
        <p:spPr bwMode="auto">
          <a:xfrm>
            <a:off x="1856499" y="4293096"/>
            <a:ext cx="144016" cy="144016"/>
          </a:xfrm>
          <a:prstGeom prst="rect">
            <a:avLst/>
          </a:prstGeom>
          <a:noFill/>
        </p:spPr>
      </p:pic>
      <p:pic>
        <p:nvPicPr>
          <p:cNvPr id="49" name="Picture 4" descr="http://www.newsly.it/wp-content/uploads/2015/07/mediaset-premium.jpg"/>
          <p:cNvPicPr>
            <a:picLocks noChangeAspect="1" noChangeArrowheads="1"/>
          </p:cNvPicPr>
          <p:nvPr/>
        </p:nvPicPr>
        <p:blipFill>
          <a:blip r:embed="rId8" cstate="print"/>
          <a:srcRect t="15965" b="18622"/>
          <a:stretch>
            <a:fillRect/>
          </a:stretch>
        </p:blipFill>
        <p:spPr bwMode="auto">
          <a:xfrm>
            <a:off x="3412557" y="4430939"/>
            <a:ext cx="360040" cy="172270"/>
          </a:xfrm>
          <a:prstGeom prst="rect">
            <a:avLst/>
          </a:prstGeom>
          <a:noFill/>
        </p:spPr>
      </p:pic>
      <p:pic>
        <p:nvPicPr>
          <p:cNvPr id="51" name="Picture 4" descr="http://csdiano.it/wp-content/uploads/2013/06/logo-for-bt.jpg"/>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3149666" y="4444427"/>
            <a:ext cx="228600" cy="108066"/>
          </a:xfrm>
          <a:prstGeom prst="rect">
            <a:avLst/>
          </a:prstGeom>
          <a:noFill/>
        </p:spPr>
      </p:pic>
      <p:pic>
        <p:nvPicPr>
          <p:cNvPr id="21514" name="Picture 10" descr="http://static1.squarespace.com/static/5448f618e4b0af2717dc812f/5512a444e4b0cd183ba279de/5512c3d2e4b0a07e16770b23/1427293139578/facebook-logo-f-sqaure.png"/>
          <p:cNvPicPr>
            <a:picLocks noChangeAspect="1" noChangeArrowheads="1"/>
          </p:cNvPicPr>
          <p:nvPr/>
        </p:nvPicPr>
        <p:blipFill>
          <a:blip r:embed="rId12" cstate="print"/>
          <a:srcRect/>
          <a:stretch>
            <a:fillRect/>
          </a:stretch>
        </p:blipFill>
        <p:spPr bwMode="auto">
          <a:xfrm>
            <a:off x="6228184" y="3212976"/>
            <a:ext cx="216024" cy="162018"/>
          </a:xfrm>
          <a:prstGeom prst="rect">
            <a:avLst/>
          </a:prstGeom>
          <a:noFill/>
        </p:spPr>
      </p:pic>
      <p:pic>
        <p:nvPicPr>
          <p:cNvPr id="52" name="Picture 4" descr="http://images.wired.it/wp-content/uploads/2014/06/1403086845_youtubelogo.png"/>
          <p:cNvPicPr>
            <a:picLocks noChangeAspect="1" noChangeArrowheads="1"/>
          </p:cNvPicPr>
          <p:nvPr/>
        </p:nvPicPr>
        <p:blipFill>
          <a:blip r:embed="rId13" cstate="print"/>
          <a:srcRect t="16640" b="25122"/>
          <a:stretch>
            <a:fillRect/>
          </a:stretch>
        </p:blipFill>
        <p:spPr bwMode="auto">
          <a:xfrm>
            <a:off x="5429923" y="3270354"/>
            <a:ext cx="380614" cy="156723"/>
          </a:xfrm>
          <a:prstGeom prst="rect">
            <a:avLst/>
          </a:prstGeom>
          <a:noFill/>
        </p:spPr>
      </p:pic>
      <p:pic>
        <p:nvPicPr>
          <p:cNvPr id="21516" name="Picture 12" descr="http://4.bp.blogspot.com/-AHNh7RVrowA/VSS3YBRDRBI/AAAAAAAAB38/K4oliQMAh6w/s1600/google%2Blogo%2Bvector.png"/>
          <p:cNvPicPr>
            <a:picLocks noChangeAspect="1" noChangeArrowheads="1"/>
          </p:cNvPicPr>
          <p:nvPr/>
        </p:nvPicPr>
        <p:blipFill>
          <a:blip r:embed="rId14" cstate="print"/>
          <a:srcRect/>
          <a:stretch>
            <a:fillRect/>
          </a:stretch>
        </p:blipFill>
        <p:spPr bwMode="auto">
          <a:xfrm>
            <a:off x="4823457" y="3256866"/>
            <a:ext cx="360040" cy="255348"/>
          </a:xfrm>
          <a:prstGeom prst="rect">
            <a:avLst/>
          </a:prstGeom>
          <a:noFill/>
        </p:spPr>
      </p:pic>
      <p:pic>
        <p:nvPicPr>
          <p:cNvPr id="21518" name="Picture 14" descr="https://developers.google.com/+/images/branding/g+128.png"/>
          <p:cNvPicPr>
            <a:picLocks noChangeAspect="1" noChangeArrowheads="1"/>
          </p:cNvPicPr>
          <p:nvPr/>
        </p:nvPicPr>
        <p:blipFill>
          <a:blip r:embed="rId15" cstate="print"/>
          <a:srcRect/>
          <a:stretch>
            <a:fillRect/>
          </a:stretch>
        </p:blipFill>
        <p:spPr bwMode="auto">
          <a:xfrm>
            <a:off x="3203848" y="4581128"/>
            <a:ext cx="144016" cy="144016"/>
          </a:xfrm>
          <a:prstGeom prst="rect">
            <a:avLst/>
          </a:prstGeom>
          <a:noFill/>
        </p:spPr>
      </p:pic>
      <p:pic>
        <p:nvPicPr>
          <p:cNvPr id="21520" name="Picture 16" descr="http://landoftechnology.com/wp-content/uploads/2013/04/Bittorrent-Logo-Purple.jpg"/>
          <p:cNvPicPr>
            <a:picLocks noChangeAspect="1" noChangeArrowheads="1"/>
          </p:cNvPicPr>
          <p:nvPr/>
        </p:nvPicPr>
        <p:blipFill>
          <a:blip r:embed="rId16" cstate="print"/>
          <a:srcRect/>
          <a:stretch>
            <a:fillRect/>
          </a:stretch>
        </p:blipFill>
        <p:spPr bwMode="auto">
          <a:xfrm>
            <a:off x="4601259" y="3054330"/>
            <a:ext cx="337537" cy="144016"/>
          </a:xfrm>
          <a:prstGeom prst="rect">
            <a:avLst/>
          </a:prstGeom>
          <a:noFill/>
        </p:spPr>
      </p:pic>
      <p:pic>
        <p:nvPicPr>
          <p:cNvPr id="21522" name="Picture 18" descr="http://cdn.slashgear.com/wp-content/uploads/2015/04/PeriscopeTwitter-600x3221-600x322.jpg"/>
          <p:cNvPicPr>
            <a:picLocks noChangeAspect="1" noChangeArrowheads="1"/>
          </p:cNvPicPr>
          <p:nvPr/>
        </p:nvPicPr>
        <p:blipFill>
          <a:blip r:embed="rId17" cstate="print"/>
          <a:srcRect/>
          <a:stretch>
            <a:fillRect/>
          </a:stretch>
        </p:blipFill>
        <p:spPr bwMode="auto">
          <a:xfrm>
            <a:off x="5407978" y="3033527"/>
            <a:ext cx="404517" cy="217091"/>
          </a:xfrm>
          <a:prstGeom prst="rect">
            <a:avLst/>
          </a:prstGeom>
          <a:noFill/>
        </p:spPr>
      </p:pic>
      <p:pic>
        <p:nvPicPr>
          <p:cNvPr id="21524" name="Picture 20" descr="img"/>
          <p:cNvPicPr>
            <a:picLocks noChangeAspect="1" noChangeArrowheads="1"/>
          </p:cNvPicPr>
          <p:nvPr/>
        </p:nvPicPr>
        <p:blipFill>
          <a:blip r:embed="rId18" cstate="print"/>
          <a:srcRect/>
          <a:stretch>
            <a:fillRect/>
          </a:stretch>
        </p:blipFill>
        <p:spPr bwMode="auto">
          <a:xfrm>
            <a:off x="4557369" y="2882196"/>
            <a:ext cx="864097" cy="120974"/>
          </a:xfrm>
          <a:prstGeom prst="rect">
            <a:avLst/>
          </a:prstGeom>
          <a:noFill/>
        </p:spPr>
      </p:pic>
      <p:sp>
        <p:nvSpPr>
          <p:cNvPr id="54" name="Arco 53"/>
          <p:cNvSpPr/>
          <p:nvPr/>
        </p:nvSpPr>
        <p:spPr>
          <a:xfrm>
            <a:off x="834899" y="3092813"/>
            <a:ext cx="1656184" cy="504056"/>
          </a:xfrm>
          <a:prstGeom prst="arc">
            <a:avLst>
              <a:gd name="adj1" fmla="val 11386634"/>
              <a:gd name="adj2" fmla="val 21008287"/>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5" name="Arco 54"/>
          <p:cNvSpPr/>
          <p:nvPr/>
        </p:nvSpPr>
        <p:spPr>
          <a:xfrm>
            <a:off x="1187624" y="2991544"/>
            <a:ext cx="2448272" cy="729680"/>
          </a:xfrm>
          <a:prstGeom prst="arc">
            <a:avLst>
              <a:gd name="adj1" fmla="val 11042934"/>
              <a:gd name="adj2" fmla="val 21462523"/>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6" name="Arco 55"/>
          <p:cNvSpPr/>
          <p:nvPr/>
        </p:nvSpPr>
        <p:spPr>
          <a:xfrm>
            <a:off x="2382500" y="3073152"/>
            <a:ext cx="1656184" cy="504056"/>
          </a:xfrm>
          <a:prstGeom prst="arc">
            <a:avLst>
              <a:gd name="adj1" fmla="val 11386634"/>
              <a:gd name="adj2" fmla="val 21008287"/>
            </a:avLst>
          </a:prstGeom>
          <a:ln w="3175">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7" name="CasellaDiTesto 56"/>
          <p:cNvSpPr txBox="1"/>
          <p:nvPr/>
        </p:nvSpPr>
        <p:spPr>
          <a:xfrm>
            <a:off x="1895069" y="2492896"/>
            <a:ext cx="1118897" cy="738664"/>
          </a:xfrm>
          <a:prstGeom prst="rect">
            <a:avLst/>
          </a:prstGeom>
          <a:solidFill>
            <a:schemeClr val="bg1"/>
          </a:solidFill>
        </p:spPr>
        <p:txBody>
          <a:bodyPr wrap="none" rtlCol="0">
            <a:spAutoFit/>
          </a:bodyPr>
          <a:lstStyle/>
          <a:p>
            <a:pPr algn="ctr"/>
            <a:r>
              <a:rPr lang="it-IT" sz="1400" i="1" dirty="0" smtClean="0">
                <a:solidFill>
                  <a:schemeClr val="accent1"/>
                </a:solidFill>
                <a:latin typeface="+mj-lt"/>
              </a:rPr>
              <a:t>Cessione </a:t>
            </a:r>
            <a:br>
              <a:rPr lang="it-IT" sz="1400" i="1" dirty="0" smtClean="0">
                <a:solidFill>
                  <a:schemeClr val="accent1"/>
                </a:solidFill>
                <a:latin typeface="+mj-lt"/>
              </a:rPr>
            </a:br>
            <a:r>
              <a:rPr lang="it-IT" sz="1400" i="1" dirty="0" smtClean="0">
                <a:solidFill>
                  <a:schemeClr val="accent1"/>
                </a:solidFill>
                <a:latin typeface="+mj-lt"/>
              </a:rPr>
              <a:t>dei diritti </a:t>
            </a:r>
            <a:br>
              <a:rPr lang="it-IT" sz="1400" i="1" dirty="0" smtClean="0">
                <a:solidFill>
                  <a:schemeClr val="accent1"/>
                </a:solidFill>
                <a:latin typeface="+mj-lt"/>
              </a:rPr>
            </a:br>
            <a:r>
              <a:rPr lang="it-IT" sz="1400" i="1" dirty="0" smtClean="0">
                <a:solidFill>
                  <a:schemeClr val="accent1"/>
                </a:solidFill>
                <a:latin typeface="+mj-lt"/>
              </a:rPr>
              <a:t>sui contenuti</a:t>
            </a:r>
          </a:p>
        </p:txBody>
      </p:sp>
      <p:cxnSp>
        <p:nvCxnSpPr>
          <p:cNvPr id="59" name="Connettore 1 58"/>
          <p:cNvCxnSpPr/>
          <p:nvPr/>
        </p:nvCxnSpPr>
        <p:spPr>
          <a:xfrm>
            <a:off x="4260726" y="2650629"/>
            <a:ext cx="0" cy="79208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5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5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52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5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15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15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dissolve">
                                      <p:cBhvr>
                                        <p:cTn id="7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17" grpId="0" animBg="1"/>
      <p:bldP spid="39" grpId="0" animBg="1"/>
      <p:bldP spid="31" grpId="0" animBg="1"/>
      <p:bldP spid="32" grpId="0" animBg="1"/>
      <p:bldP spid="33" grpId="0" animBg="1"/>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5</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SI MODIFICA </a:t>
            </a:r>
            <a:br>
              <a:rPr lang="it-IT" sz="1300" b="1" i="1" cap="all" dirty="0" smtClean="0">
                <a:solidFill>
                  <a:srgbClr val="637980"/>
                </a:solidFill>
                <a:latin typeface="Verdana" pitchFamily="34" charset="0"/>
              </a:rPr>
            </a:br>
            <a:r>
              <a:rPr lang="it-IT" sz="1300" b="1" i="1" cap="all" dirty="0" smtClean="0">
                <a:solidFill>
                  <a:srgbClr val="637980"/>
                </a:solidFill>
                <a:latin typeface="Verdana" pitchFamily="34" charset="0"/>
              </a:rPr>
              <a:t>LA RIPARTIZIONE DELLE RISORSE</a:t>
            </a:r>
          </a:p>
        </p:txBody>
      </p:sp>
      <p:grpSp>
        <p:nvGrpSpPr>
          <p:cNvPr id="73" name="Gruppo 72"/>
          <p:cNvGrpSpPr/>
          <p:nvPr/>
        </p:nvGrpSpPr>
        <p:grpSpPr>
          <a:xfrm>
            <a:off x="1393783" y="2422404"/>
            <a:ext cx="7376972" cy="3684842"/>
            <a:chOff x="673703" y="2242903"/>
            <a:chExt cx="8099234" cy="4143444"/>
          </a:xfrm>
        </p:grpSpPr>
        <p:sp>
          <p:nvSpPr>
            <p:cNvPr id="27" name="Rectangle 51"/>
            <p:cNvSpPr>
              <a:spLocks noChangeArrowheads="1"/>
            </p:cNvSpPr>
            <p:nvPr/>
          </p:nvSpPr>
          <p:spPr bwMode="auto">
            <a:xfrm>
              <a:off x="1246790" y="2683023"/>
              <a:ext cx="7226300" cy="33797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sz="1200"/>
            </a:p>
          </p:txBody>
        </p:sp>
        <p:sp>
          <p:nvSpPr>
            <p:cNvPr id="28" name="Freeform 53"/>
            <p:cNvSpPr>
              <a:spLocks/>
            </p:cNvSpPr>
            <p:nvPr/>
          </p:nvSpPr>
          <p:spPr bwMode="auto">
            <a:xfrm>
              <a:off x="1246790" y="4530873"/>
              <a:ext cx="7213600" cy="1519238"/>
            </a:xfrm>
            <a:custGeom>
              <a:avLst/>
              <a:gdLst/>
              <a:ahLst/>
              <a:cxnLst>
                <a:cxn ang="0">
                  <a:pos x="0" y="935"/>
                </a:cxn>
                <a:cxn ang="0">
                  <a:pos x="253" y="893"/>
                </a:cxn>
                <a:cxn ang="0">
                  <a:pos x="505" y="850"/>
                </a:cxn>
                <a:cxn ang="0">
                  <a:pos x="758" y="808"/>
                </a:cxn>
                <a:cxn ang="0">
                  <a:pos x="1010" y="787"/>
                </a:cxn>
                <a:cxn ang="0">
                  <a:pos x="1263" y="744"/>
                </a:cxn>
                <a:cxn ang="0">
                  <a:pos x="1515" y="659"/>
                </a:cxn>
                <a:cxn ang="0">
                  <a:pos x="1767" y="617"/>
                </a:cxn>
                <a:cxn ang="0">
                  <a:pos x="2020" y="489"/>
                </a:cxn>
                <a:cxn ang="0">
                  <a:pos x="2272" y="425"/>
                </a:cxn>
                <a:cxn ang="0">
                  <a:pos x="2525" y="361"/>
                </a:cxn>
                <a:cxn ang="0">
                  <a:pos x="2777" y="276"/>
                </a:cxn>
                <a:cxn ang="0">
                  <a:pos x="3029" y="191"/>
                </a:cxn>
                <a:cxn ang="0">
                  <a:pos x="3282" y="149"/>
                </a:cxn>
                <a:cxn ang="0">
                  <a:pos x="3534" y="127"/>
                </a:cxn>
                <a:cxn ang="0">
                  <a:pos x="3786" y="100"/>
                </a:cxn>
                <a:cxn ang="0">
                  <a:pos x="4039" y="64"/>
                </a:cxn>
                <a:cxn ang="0">
                  <a:pos x="4291" y="32"/>
                </a:cxn>
                <a:cxn ang="0">
                  <a:pos x="4544" y="0"/>
                </a:cxn>
                <a:cxn ang="0">
                  <a:pos x="4544" y="957"/>
                </a:cxn>
                <a:cxn ang="0">
                  <a:pos x="4291" y="957"/>
                </a:cxn>
                <a:cxn ang="0">
                  <a:pos x="4039" y="957"/>
                </a:cxn>
                <a:cxn ang="0">
                  <a:pos x="3786" y="957"/>
                </a:cxn>
                <a:cxn ang="0">
                  <a:pos x="3534" y="957"/>
                </a:cxn>
                <a:cxn ang="0">
                  <a:pos x="3282" y="957"/>
                </a:cxn>
                <a:cxn ang="0">
                  <a:pos x="3029" y="957"/>
                </a:cxn>
                <a:cxn ang="0">
                  <a:pos x="2777" y="957"/>
                </a:cxn>
                <a:cxn ang="0">
                  <a:pos x="2525" y="957"/>
                </a:cxn>
                <a:cxn ang="0">
                  <a:pos x="2272" y="957"/>
                </a:cxn>
                <a:cxn ang="0">
                  <a:pos x="2020" y="957"/>
                </a:cxn>
                <a:cxn ang="0">
                  <a:pos x="1767" y="957"/>
                </a:cxn>
                <a:cxn ang="0">
                  <a:pos x="1515" y="957"/>
                </a:cxn>
                <a:cxn ang="0">
                  <a:pos x="1263" y="957"/>
                </a:cxn>
                <a:cxn ang="0">
                  <a:pos x="1010" y="957"/>
                </a:cxn>
                <a:cxn ang="0">
                  <a:pos x="758" y="957"/>
                </a:cxn>
                <a:cxn ang="0">
                  <a:pos x="505" y="957"/>
                </a:cxn>
                <a:cxn ang="0">
                  <a:pos x="253" y="957"/>
                </a:cxn>
                <a:cxn ang="0">
                  <a:pos x="0" y="957"/>
                </a:cxn>
                <a:cxn ang="0">
                  <a:pos x="0" y="935"/>
                </a:cxn>
              </a:cxnLst>
              <a:rect l="0" t="0" r="r" b="b"/>
              <a:pathLst>
                <a:path w="4544" h="957">
                  <a:moveTo>
                    <a:pt x="0" y="935"/>
                  </a:moveTo>
                  <a:lnTo>
                    <a:pt x="253" y="893"/>
                  </a:lnTo>
                  <a:lnTo>
                    <a:pt x="505" y="850"/>
                  </a:lnTo>
                  <a:lnTo>
                    <a:pt x="758" y="808"/>
                  </a:lnTo>
                  <a:lnTo>
                    <a:pt x="1010" y="787"/>
                  </a:lnTo>
                  <a:lnTo>
                    <a:pt x="1263" y="744"/>
                  </a:lnTo>
                  <a:lnTo>
                    <a:pt x="1515" y="659"/>
                  </a:lnTo>
                  <a:lnTo>
                    <a:pt x="1767" y="617"/>
                  </a:lnTo>
                  <a:lnTo>
                    <a:pt x="2020" y="489"/>
                  </a:lnTo>
                  <a:lnTo>
                    <a:pt x="2272" y="425"/>
                  </a:lnTo>
                  <a:lnTo>
                    <a:pt x="2525" y="361"/>
                  </a:lnTo>
                  <a:lnTo>
                    <a:pt x="2777" y="276"/>
                  </a:lnTo>
                  <a:lnTo>
                    <a:pt x="3029" y="191"/>
                  </a:lnTo>
                  <a:lnTo>
                    <a:pt x="3282" y="149"/>
                  </a:lnTo>
                  <a:lnTo>
                    <a:pt x="3534" y="127"/>
                  </a:lnTo>
                  <a:lnTo>
                    <a:pt x="3786" y="100"/>
                  </a:lnTo>
                  <a:lnTo>
                    <a:pt x="4039" y="64"/>
                  </a:lnTo>
                  <a:lnTo>
                    <a:pt x="4291" y="32"/>
                  </a:lnTo>
                  <a:lnTo>
                    <a:pt x="4544" y="0"/>
                  </a:lnTo>
                  <a:lnTo>
                    <a:pt x="4544" y="957"/>
                  </a:lnTo>
                  <a:lnTo>
                    <a:pt x="4291" y="957"/>
                  </a:lnTo>
                  <a:lnTo>
                    <a:pt x="4039" y="957"/>
                  </a:lnTo>
                  <a:lnTo>
                    <a:pt x="3786" y="957"/>
                  </a:lnTo>
                  <a:lnTo>
                    <a:pt x="3534" y="957"/>
                  </a:lnTo>
                  <a:lnTo>
                    <a:pt x="3282" y="957"/>
                  </a:lnTo>
                  <a:lnTo>
                    <a:pt x="3029" y="957"/>
                  </a:lnTo>
                  <a:lnTo>
                    <a:pt x="2777" y="957"/>
                  </a:lnTo>
                  <a:lnTo>
                    <a:pt x="2525" y="957"/>
                  </a:lnTo>
                  <a:lnTo>
                    <a:pt x="2272" y="957"/>
                  </a:lnTo>
                  <a:lnTo>
                    <a:pt x="2020" y="957"/>
                  </a:lnTo>
                  <a:lnTo>
                    <a:pt x="1767" y="957"/>
                  </a:lnTo>
                  <a:lnTo>
                    <a:pt x="1515" y="957"/>
                  </a:lnTo>
                  <a:lnTo>
                    <a:pt x="1263" y="957"/>
                  </a:lnTo>
                  <a:lnTo>
                    <a:pt x="1010" y="957"/>
                  </a:lnTo>
                  <a:lnTo>
                    <a:pt x="758" y="957"/>
                  </a:lnTo>
                  <a:lnTo>
                    <a:pt x="505" y="957"/>
                  </a:lnTo>
                  <a:lnTo>
                    <a:pt x="253" y="957"/>
                  </a:lnTo>
                  <a:lnTo>
                    <a:pt x="0" y="957"/>
                  </a:lnTo>
                  <a:lnTo>
                    <a:pt x="0" y="935"/>
                  </a:lnTo>
                  <a:close/>
                </a:path>
              </a:pathLst>
            </a:custGeom>
            <a:solidFill>
              <a:srgbClr val="4F81BD"/>
            </a:solidFill>
            <a:ln w="9525">
              <a:noFill/>
              <a:round/>
              <a:headEnd/>
              <a:tailEnd/>
            </a:ln>
          </p:spPr>
          <p:txBody>
            <a:bodyPr vert="horz" wrap="square" lIns="91440" tIns="45720" rIns="91440" bIns="45720" numCol="1" anchor="t" anchorCtr="0" compatLnSpc="1">
              <a:prstTxWarp prst="textNoShape">
                <a:avLst/>
              </a:prstTxWarp>
            </a:bodyPr>
            <a:lstStyle/>
            <a:p>
              <a:endParaRPr lang="it-IT" sz="1200"/>
            </a:p>
          </p:txBody>
        </p:sp>
        <p:sp>
          <p:nvSpPr>
            <p:cNvPr id="29" name="Freeform 54"/>
            <p:cNvSpPr>
              <a:spLocks/>
            </p:cNvSpPr>
            <p:nvPr/>
          </p:nvSpPr>
          <p:spPr bwMode="auto">
            <a:xfrm>
              <a:off x="1261698" y="2665957"/>
              <a:ext cx="7213600" cy="3325813"/>
            </a:xfrm>
            <a:custGeom>
              <a:avLst/>
              <a:gdLst/>
              <a:ahLst/>
              <a:cxnLst>
                <a:cxn ang="0">
                  <a:pos x="0" y="0"/>
                </a:cxn>
                <a:cxn ang="0">
                  <a:pos x="253" y="0"/>
                </a:cxn>
                <a:cxn ang="0">
                  <a:pos x="505" y="0"/>
                </a:cxn>
                <a:cxn ang="0">
                  <a:pos x="758" y="0"/>
                </a:cxn>
                <a:cxn ang="0">
                  <a:pos x="1010" y="0"/>
                </a:cxn>
                <a:cxn ang="0">
                  <a:pos x="1263" y="0"/>
                </a:cxn>
                <a:cxn ang="0">
                  <a:pos x="1515" y="0"/>
                </a:cxn>
                <a:cxn ang="0">
                  <a:pos x="1767" y="0"/>
                </a:cxn>
                <a:cxn ang="0">
                  <a:pos x="2020" y="0"/>
                </a:cxn>
                <a:cxn ang="0">
                  <a:pos x="2272" y="0"/>
                </a:cxn>
                <a:cxn ang="0">
                  <a:pos x="2525" y="0"/>
                </a:cxn>
                <a:cxn ang="0">
                  <a:pos x="2777" y="0"/>
                </a:cxn>
                <a:cxn ang="0">
                  <a:pos x="3029" y="0"/>
                </a:cxn>
                <a:cxn ang="0">
                  <a:pos x="3282" y="0"/>
                </a:cxn>
                <a:cxn ang="0">
                  <a:pos x="3534" y="0"/>
                </a:cxn>
                <a:cxn ang="0">
                  <a:pos x="3786" y="0"/>
                </a:cxn>
                <a:cxn ang="0">
                  <a:pos x="4039" y="0"/>
                </a:cxn>
                <a:cxn ang="0">
                  <a:pos x="4291" y="0"/>
                </a:cxn>
                <a:cxn ang="0">
                  <a:pos x="4544" y="0"/>
                </a:cxn>
                <a:cxn ang="0">
                  <a:pos x="4544" y="1164"/>
                </a:cxn>
                <a:cxn ang="0">
                  <a:pos x="4291" y="1195"/>
                </a:cxn>
                <a:cxn ang="0">
                  <a:pos x="4039" y="1227"/>
                </a:cxn>
                <a:cxn ang="0">
                  <a:pos x="3786" y="1263"/>
                </a:cxn>
                <a:cxn ang="0">
                  <a:pos x="3534" y="1291"/>
                </a:cxn>
                <a:cxn ang="0">
                  <a:pos x="3282" y="1312"/>
                </a:cxn>
                <a:cxn ang="0">
                  <a:pos x="3029" y="1354"/>
                </a:cxn>
                <a:cxn ang="0">
                  <a:pos x="2777" y="1439"/>
                </a:cxn>
                <a:cxn ang="0">
                  <a:pos x="2525" y="1523"/>
                </a:cxn>
                <a:cxn ang="0">
                  <a:pos x="2272" y="1587"/>
                </a:cxn>
                <a:cxn ang="0">
                  <a:pos x="2020" y="1651"/>
                </a:cxn>
                <a:cxn ang="0">
                  <a:pos x="1767" y="1777"/>
                </a:cxn>
                <a:cxn ang="0">
                  <a:pos x="1515" y="1820"/>
                </a:cxn>
                <a:cxn ang="0">
                  <a:pos x="1263" y="1904"/>
                </a:cxn>
                <a:cxn ang="0">
                  <a:pos x="1010" y="1947"/>
                </a:cxn>
                <a:cxn ang="0">
                  <a:pos x="758" y="1968"/>
                </a:cxn>
                <a:cxn ang="0">
                  <a:pos x="505" y="2010"/>
                </a:cxn>
                <a:cxn ang="0">
                  <a:pos x="253" y="2053"/>
                </a:cxn>
                <a:cxn ang="0">
                  <a:pos x="0" y="2095"/>
                </a:cxn>
                <a:cxn ang="0">
                  <a:pos x="0" y="0"/>
                </a:cxn>
              </a:cxnLst>
              <a:rect l="0" t="0" r="r" b="b"/>
              <a:pathLst>
                <a:path w="4544" h="2095">
                  <a:moveTo>
                    <a:pt x="0" y="0"/>
                  </a:moveTo>
                  <a:lnTo>
                    <a:pt x="253" y="0"/>
                  </a:lnTo>
                  <a:lnTo>
                    <a:pt x="505" y="0"/>
                  </a:lnTo>
                  <a:lnTo>
                    <a:pt x="758" y="0"/>
                  </a:lnTo>
                  <a:lnTo>
                    <a:pt x="1010" y="0"/>
                  </a:lnTo>
                  <a:lnTo>
                    <a:pt x="1263" y="0"/>
                  </a:lnTo>
                  <a:lnTo>
                    <a:pt x="1515" y="0"/>
                  </a:lnTo>
                  <a:lnTo>
                    <a:pt x="1767" y="0"/>
                  </a:lnTo>
                  <a:lnTo>
                    <a:pt x="2020" y="0"/>
                  </a:lnTo>
                  <a:lnTo>
                    <a:pt x="2272" y="0"/>
                  </a:lnTo>
                  <a:lnTo>
                    <a:pt x="2525" y="0"/>
                  </a:lnTo>
                  <a:lnTo>
                    <a:pt x="2777" y="0"/>
                  </a:lnTo>
                  <a:lnTo>
                    <a:pt x="3029" y="0"/>
                  </a:lnTo>
                  <a:lnTo>
                    <a:pt x="3282" y="0"/>
                  </a:lnTo>
                  <a:lnTo>
                    <a:pt x="3534" y="0"/>
                  </a:lnTo>
                  <a:lnTo>
                    <a:pt x="3786" y="0"/>
                  </a:lnTo>
                  <a:lnTo>
                    <a:pt x="4039" y="0"/>
                  </a:lnTo>
                  <a:lnTo>
                    <a:pt x="4291" y="0"/>
                  </a:lnTo>
                  <a:lnTo>
                    <a:pt x="4544" y="0"/>
                  </a:lnTo>
                  <a:lnTo>
                    <a:pt x="4544" y="1164"/>
                  </a:lnTo>
                  <a:lnTo>
                    <a:pt x="4291" y="1195"/>
                  </a:lnTo>
                  <a:lnTo>
                    <a:pt x="4039" y="1227"/>
                  </a:lnTo>
                  <a:lnTo>
                    <a:pt x="3786" y="1263"/>
                  </a:lnTo>
                  <a:lnTo>
                    <a:pt x="3534" y="1291"/>
                  </a:lnTo>
                  <a:lnTo>
                    <a:pt x="3282" y="1312"/>
                  </a:lnTo>
                  <a:lnTo>
                    <a:pt x="3029" y="1354"/>
                  </a:lnTo>
                  <a:lnTo>
                    <a:pt x="2777" y="1439"/>
                  </a:lnTo>
                  <a:lnTo>
                    <a:pt x="2525" y="1523"/>
                  </a:lnTo>
                  <a:lnTo>
                    <a:pt x="2272" y="1587"/>
                  </a:lnTo>
                  <a:lnTo>
                    <a:pt x="2020" y="1651"/>
                  </a:lnTo>
                  <a:lnTo>
                    <a:pt x="1767" y="1777"/>
                  </a:lnTo>
                  <a:lnTo>
                    <a:pt x="1515" y="1820"/>
                  </a:lnTo>
                  <a:lnTo>
                    <a:pt x="1263" y="1904"/>
                  </a:lnTo>
                  <a:lnTo>
                    <a:pt x="1010" y="1947"/>
                  </a:lnTo>
                  <a:lnTo>
                    <a:pt x="758" y="1968"/>
                  </a:lnTo>
                  <a:lnTo>
                    <a:pt x="505" y="2010"/>
                  </a:lnTo>
                  <a:lnTo>
                    <a:pt x="253" y="2053"/>
                  </a:lnTo>
                  <a:lnTo>
                    <a:pt x="0" y="2095"/>
                  </a:lnTo>
                  <a:lnTo>
                    <a:pt x="0" y="0"/>
                  </a:lnTo>
                  <a:close/>
                </a:path>
              </a:pathLst>
            </a:custGeom>
            <a:solidFill>
              <a:schemeClr val="bg2">
                <a:lumMod val="9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it-IT" sz="1200"/>
            </a:p>
          </p:txBody>
        </p:sp>
        <p:sp>
          <p:nvSpPr>
            <p:cNvPr id="30" name="Rectangle 55"/>
            <p:cNvSpPr>
              <a:spLocks noChangeArrowheads="1"/>
            </p:cNvSpPr>
            <p:nvPr/>
          </p:nvSpPr>
          <p:spPr bwMode="auto">
            <a:xfrm>
              <a:off x="1232503" y="2675086"/>
              <a:ext cx="14288" cy="3367088"/>
            </a:xfrm>
            <a:prstGeom prst="rect">
              <a:avLst/>
            </a:prstGeom>
            <a:solidFill>
              <a:srgbClr val="868686"/>
            </a:solidFill>
            <a:ln w="142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sz="1200"/>
            </a:p>
          </p:txBody>
        </p:sp>
        <p:sp>
          <p:nvSpPr>
            <p:cNvPr id="31" name="Freeform 56"/>
            <p:cNvSpPr>
              <a:spLocks noEditPoints="1"/>
            </p:cNvSpPr>
            <p:nvPr/>
          </p:nvSpPr>
          <p:spPr bwMode="auto">
            <a:xfrm>
              <a:off x="1184878" y="2668736"/>
              <a:ext cx="55563" cy="3381375"/>
            </a:xfrm>
            <a:custGeom>
              <a:avLst/>
              <a:gdLst/>
              <a:ahLst/>
              <a:cxnLst>
                <a:cxn ang="0">
                  <a:pos x="0" y="2121"/>
                </a:cxn>
                <a:cxn ang="0">
                  <a:pos x="35" y="2121"/>
                </a:cxn>
                <a:cxn ang="0">
                  <a:pos x="35" y="2130"/>
                </a:cxn>
                <a:cxn ang="0">
                  <a:pos x="0" y="2130"/>
                </a:cxn>
                <a:cxn ang="0">
                  <a:pos x="0" y="2121"/>
                </a:cxn>
                <a:cxn ang="0">
                  <a:pos x="0" y="1914"/>
                </a:cxn>
                <a:cxn ang="0">
                  <a:pos x="35" y="1914"/>
                </a:cxn>
                <a:cxn ang="0">
                  <a:pos x="35" y="1923"/>
                </a:cxn>
                <a:cxn ang="0">
                  <a:pos x="0" y="1923"/>
                </a:cxn>
                <a:cxn ang="0">
                  <a:pos x="0" y="1914"/>
                </a:cxn>
                <a:cxn ang="0">
                  <a:pos x="0" y="1698"/>
                </a:cxn>
                <a:cxn ang="0">
                  <a:pos x="35" y="1698"/>
                </a:cxn>
                <a:cxn ang="0">
                  <a:pos x="35" y="1707"/>
                </a:cxn>
                <a:cxn ang="0">
                  <a:pos x="0" y="1707"/>
                </a:cxn>
                <a:cxn ang="0">
                  <a:pos x="0" y="1698"/>
                </a:cxn>
                <a:cxn ang="0">
                  <a:pos x="0" y="1483"/>
                </a:cxn>
                <a:cxn ang="0">
                  <a:pos x="35" y="1483"/>
                </a:cxn>
                <a:cxn ang="0">
                  <a:pos x="35" y="1492"/>
                </a:cxn>
                <a:cxn ang="0">
                  <a:pos x="0" y="1492"/>
                </a:cxn>
                <a:cxn ang="0">
                  <a:pos x="0" y="1483"/>
                </a:cxn>
                <a:cxn ang="0">
                  <a:pos x="0" y="1276"/>
                </a:cxn>
                <a:cxn ang="0">
                  <a:pos x="35" y="1276"/>
                </a:cxn>
                <a:cxn ang="0">
                  <a:pos x="35" y="1285"/>
                </a:cxn>
                <a:cxn ang="0">
                  <a:pos x="0" y="1285"/>
                </a:cxn>
                <a:cxn ang="0">
                  <a:pos x="0" y="1276"/>
                </a:cxn>
                <a:cxn ang="0">
                  <a:pos x="0" y="1060"/>
                </a:cxn>
                <a:cxn ang="0">
                  <a:pos x="35" y="1060"/>
                </a:cxn>
                <a:cxn ang="0">
                  <a:pos x="35" y="1069"/>
                </a:cxn>
                <a:cxn ang="0">
                  <a:pos x="0" y="1069"/>
                </a:cxn>
                <a:cxn ang="0">
                  <a:pos x="0" y="1060"/>
                </a:cxn>
                <a:cxn ang="0">
                  <a:pos x="0" y="854"/>
                </a:cxn>
                <a:cxn ang="0">
                  <a:pos x="35" y="854"/>
                </a:cxn>
                <a:cxn ang="0">
                  <a:pos x="35" y="862"/>
                </a:cxn>
                <a:cxn ang="0">
                  <a:pos x="0" y="862"/>
                </a:cxn>
                <a:cxn ang="0">
                  <a:pos x="0" y="854"/>
                </a:cxn>
                <a:cxn ang="0">
                  <a:pos x="0" y="638"/>
                </a:cxn>
                <a:cxn ang="0">
                  <a:pos x="35" y="638"/>
                </a:cxn>
                <a:cxn ang="0">
                  <a:pos x="35" y="647"/>
                </a:cxn>
                <a:cxn ang="0">
                  <a:pos x="0" y="647"/>
                </a:cxn>
                <a:cxn ang="0">
                  <a:pos x="0" y="638"/>
                </a:cxn>
                <a:cxn ang="0">
                  <a:pos x="0" y="422"/>
                </a:cxn>
                <a:cxn ang="0">
                  <a:pos x="35" y="422"/>
                </a:cxn>
                <a:cxn ang="0">
                  <a:pos x="35" y="431"/>
                </a:cxn>
                <a:cxn ang="0">
                  <a:pos x="0" y="431"/>
                </a:cxn>
                <a:cxn ang="0">
                  <a:pos x="0" y="422"/>
                </a:cxn>
                <a:cxn ang="0">
                  <a:pos x="0" y="216"/>
                </a:cxn>
                <a:cxn ang="0">
                  <a:pos x="35" y="216"/>
                </a:cxn>
                <a:cxn ang="0">
                  <a:pos x="35" y="224"/>
                </a:cxn>
                <a:cxn ang="0">
                  <a:pos x="0" y="224"/>
                </a:cxn>
                <a:cxn ang="0">
                  <a:pos x="0" y="216"/>
                </a:cxn>
                <a:cxn ang="0">
                  <a:pos x="0" y="0"/>
                </a:cxn>
                <a:cxn ang="0">
                  <a:pos x="35" y="0"/>
                </a:cxn>
                <a:cxn ang="0">
                  <a:pos x="35" y="9"/>
                </a:cxn>
                <a:cxn ang="0">
                  <a:pos x="0" y="9"/>
                </a:cxn>
                <a:cxn ang="0">
                  <a:pos x="0" y="0"/>
                </a:cxn>
              </a:cxnLst>
              <a:rect l="0" t="0" r="r" b="b"/>
              <a:pathLst>
                <a:path w="35" h="2130">
                  <a:moveTo>
                    <a:pt x="0" y="2121"/>
                  </a:moveTo>
                  <a:lnTo>
                    <a:pt x="35" y="2121"/>
                  </a:lnTo>
                  <a:lnTo>
                    <a:pt x="35" y="2130"/>
                  </a:lnTo>
                  <a:lnTo>
                    <a:pt x="0" y="2130"/>
                  </a:lnTo>
                  <a:lnTo>
                    <a:pt x="0" y="2121"/>
                  </a:lnTo>
                  <a:close/>
                  <a:moveTo>
                    <a:pt x="0" y="1914"/>
                  </a:moveTo>
                  <a:lnTo>
                    <a:pt x="35" y="1914"/>
                  </a:lnTo>
                  <a:lnTo>
                    <a:pt x="35" y="1923"/>
                  </a:lnTo>
                  <a:lnTo>
                    <a:pt x="0" y="1923"/>
                  </a:lnTo>
                  <a:lnTo>
                    <a:pt x="0" y="1914"/>
                  </a:lnTo>
                  <a:close/>
                  <a:moveTo>
                    <a:pt x="0" y="1698"/>
                  </a:moveTo>
                  <a:lnTo>
                    <a:pt x="35" y="1698"/>
                  </a:lnTo>
                  <a:lnTo>
                    <a:pt x="35" y="1707"/>
                  </a:lnTo>
                  <a:lnTo>
                    <a:pt x="0" y="1707"/>
                  </a:lnTo>
                  <a:lnTo>
                    <a:pt x="0" y="1698"/>
                  </a:lnTo>
                  <a:close/>
                  <a:moveTo>
                    <a:pt x="0" y="1483"/>
                  </a:moveTo>
                  <a:lnTo>
                    <a:pt x="35" y="1483"/>
                  </a:lnTo>
                  <a:lnTo>
                    <a:pt x="35" y="1492"/>
                  </a:lnTo>
                  <a:lnTo>
                    <a:pt x="0" y="1492"/>
                  </a:lnTo>
                  <a:lnTo>
                    <a:pt x="0" y="1483"/>
                  </a:lnTo>
                  <a:close/>
                  <a:moveTo>
                    <a:pt x="0" y="1276"/>
                  </a:moveTo>
                  <a:lnTo>
                    <a:pt x="35" y="1276"/>
                  </a:lnTo>
                  <a:lnTo>
                    <a:pt x="35" y="1285"/>
                  </a:lnTo>
                  <a:lnTo>
                    <a:pt x="0" y="1285"/>
                  </a:lnTo>
                  <a:lnTo>
                    <a:pt x="0" y="1276"/>
                  </a:lnTo>
                  <a:close/>
                  <a:moveTo>
                    <a:pt x="0" y="1060"/>
                  </a:moveTo>
                  <a:lnTo>
                    <a:pt x="35" y="1060"/>
                  </a:lnTo>
                  <a:lnTo>
                    <a:pt x="35" y="1069"/>
                  </a:lnTo>
                  <a:lnTo>
                    <a:pt x="0" y="1069"/>
                  </a:lnTo>
                  <a:lnTo>
                    <a:pt x="0" y="1060"/>
                  </a:lnTo>
                  <a:close/>
                  <a:moveTo>
                    <a:pt x="0" y="854"/>
                  </a:moveTo>
                  <a:lnTo>
                    <a:pt x="35" y="854"/>
                  </a:lnTo>
                  <a:lnTo>
                    <a:pt x="35" y="862"/>
                  </a:lnTo>
                  <a:lnTo>
                    <a:pt x="0" y="862"/>
                  </a:lnTo>
                  <a:lnTo>
                    <a:pt x="0" y="854"/>
                  </a:lnTo>
                  <a:close/>
                  <a:moveTo>
                    <a:pt x="0" y="638"/>
                  </a:moveTo>
                  <a:lnTo>
                    <a:pt x="35" y="638"/>
                  </a:lnTo>
                  <a:lnTo>
                    <a:pt x="35" y="647"/>
                  </a:lnTo>
                  <a:lnTo>
                    <a:pt x="0" y="647"/>
                  </a:lnTo>
                  <a:lnTo>
                    <a:pt x="0" y="638"/>
                  </a:lnTo>
                  <a:close/>
                  <a:moveTo>
                    <a:pt x="0" y="422"/>
                  </a:moveTo>
                  <a:lnTo>
                    <a:pt x="35" y="422"/>
                  </a:lnTo>
                  <a:lnTo>
                    <a:pt x="35" y="431"/>
                  </a:lnTo>
                  <a:lnTo>
                    <a:pt x="0" y="431"/>
                  </a:lnTo>
                  <a:lnTo>
                    <a:pt x="0" y="422"/>
                  </a:lnTo>
                  <a:close/>
                  <a:moveTo>
                    <a:pt x="0" y="216"/>
                  </a:moveTo>
                  <a:lnTo>
                    <a:pt x="35" y="216"/>
                  </a:lnTo>
                  <a:lnTo>
                    <a:pt x="35" y="224"/>
                  </a:lnTo>
                  <a:lnTo>
                    <a:pt x="0" y="224"/>
                  </a:lnTo>
                  <a:lnTo>
                    <a:pt x="0" y="216"/>
                  </a:lnTo>
                  <a:close/>
                  <a:moveTo>
                    <a:pt x="0" y="0"/>
                  </a:moveTo>
                  <a:lnTo>
                    <a:pt x="35" y="0"/>
                  </a:lnTo>
                  <a:lnTo>
                    <a:pt x="35" y="9"/>
                  </a:lnTo>
                  <a:lnTo>
                    <a:pt x="0" y="9"/>
                  </a:lnTo>
                  <a:lnTo>
                    <a:pt x="0" y="0"/>
                  </a:lnTo>
                  <a:close/>
                </a:path>
              </a:pathLst>
            </a:custGeom>
            <a:solidFill>
              <a:srgbClr val="868686"/>
            </a:solidFill>
            <a:ln w="142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sz="1200"/>
            </a:p>
          </p:txBody>
        </p:sp>
        <p:sp>
          <p:nvSpPr>
            <p:cNvPr id="32" name="Rectangle 57"/>
            <p:cNvSpPr>
              <a:spLocks noChangeArrowheads="1"/>
            </p:cNvSpPr>
            <p:nvPr/>
          </p:nvSpPr>
          <p:spPr bwMode="auto">
            <a:xfrm>
              <a:off x="1240440" y="6035823"/>
              <a:ext cx="7212013" cy="14288"/>
            </a:xfrm>
            <a:prstGeom prst="rect">
              <a:avLst/>
            </a:prstGeom>
            <a:solidFill>
              <a:srgbClr val="868686"/>
            </a:solidFill>
            <a:ln w="142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sz="1200"/>
            </a:p>
          </p:txBody>
        </p:sp>
        <p:sp>
          <p:nvSpPr>
            <p:cNvPr id="33" name="Freeform 58"/>
            <p:cNvSpPr>
              <a:spLocks noEditPoints="1"/>
            </p:cNvSpPr>
            <p:nvPr/>
          </p:nvSpPr>
          <p:spPr bwMode="auto">
            <a:xfrm>
              <a:off x="1232503" y="6042173"/>
              <a:ext cx="7227888" cy="55563"/>
            </a:xfrm>
            <a:custGeom>
              <a:avLst/>
              <a:gdLst/>
              <a:ahLst/>
              <a:cxnLst>
                <a:cxn ang="0">
                  <a:pos x="9" y="35"/>
                </a:cxn>
                <a:cxn ang="0">
                  <a:pos x="0" y="0"/>
                </a:cxn>
                <a:cxn ang="0">
                  <a:pos x="268" y="0"/>
                </a:cxn>
                <a:cxn ang="0">
                  <a:pos x="259" y="35"/>
                </a:cxn>
                <a:cxn ang="0">
                  <a:pos x="268" y="0"/>
                </a:cxn>
                <a:cxn ang="0">
                  <a:pos x="518" y="35"/>
                </a:cxn>
                <a:cxn ang="0">
                  <a:pos x="509" y="0"/>
                </a:cxn>
                <a:cxn ang="0">
                  <a:pos x="768" y="0"/>
                </a:cxn>
                <a:cxn ang="0">
                  <a:pos x="759" y="35"/>
                </a:cxn>
                <a:cxn ang="0">
                  <a:pos x="768" y="0"/>
                </a:cxn>
                <a:cxn ang="0">
                  <a:pos x="1018" y="35"/>
                </a:cxn>
                <a:cxn ang="0">
                  <a:pos x="1009" y="0"/>
                </a:cxn>
                <a:cxn ang="0">
                  <a:pos x="1276" y="0"/>
                </a:cxn>
                <a:cxn ang="0">
                  <a:pos x="1268" y="35"/>
                </a:cxn>
                <a:cxn ang="0">
                  <a:pos x="1276" y="0"/>
                </a:cxn>
                <a:cxn ang="0">
                  <a:pos x="1526" y="35"/>
                </a:cxn>
                <a:cxn ang="0">
                  <a:pos x="1518" y="0"/>
                </a:cxn>
                <a:cxn ang="0">
                  <a:pos x="1776" y="0"/>
                </a:cxn>
                <a:cxn ang="0">
                  <a:pos x="1768" y="35"/>
                </a:cxn>
                <a:cxn ang="0">
                  <a:pos x="1776" y="0"/>
                </a:cxn>
                <a:cxn ang="0">
                  <a:pos x="2035" y="35"/>
                </a:cxn>
                <a:cxn ang="0">
                  <a:pos x="2026" y="0"/>
                </a:cxn>
                <a:cxn ang="0">
                  <a:pos x="2285" y="0"/>
                </a:cxn>
                <a:cxn ang="0">
                  <a:pos x="2276" y="35"/>
                </a:cxn>
                <a:cxn ang="0">
                  <a:pos x="2285" y="0"/>
                </a:cxn>
                <a:cxn ang="0">
                  <a:pos x="2535" y="35"/>
                </a:cxn>
                <a:cxn ang="0">
                  <a:pos x="2527" y="0"/>
                </a:cxn>
                <a:cxn ang="0">
                  <a:pos x="2785" y="0"/>
                </a:cxn>
                <a:cxn ang="0">
                  <a:pos x="2777" y="35"/>
                </a:cxn>
                <a:cxn ang="0">
                  <a:pos x="2785" y="0"/>
                </a:cxn>
                <a:cxn ang="0">
                  <a:pos x="3044" y="35"/>
                </a:cxn>
                <a:cxn ang="0">
                  <a:pos x="3035" y="0"/>
                </a:cxn>
                <a:cxn ang="0">
                  <a:pos x="3294" y="0"/>
                </a:cxn>
                <a:cxn ang="0">
                  <a:pos x="3285" y="35"/>
                </a:cxn>
                <a:cxn ang="0">
                  <a:pos x="3294" y="0"/>
                </a:cxn>
                <a:cxn ang="0">
                  <a:pos x="3544" y="35"/>
                </a:cxn>
                <a:cxn ang="0">
                  <a:pos x="3535" y="0"/>
                </a:cxn>
                <a:cxn ang="0">
                  <a:pos x="3794" y="0"/>
                </a:cxn>
                <a:cxn ang="0">
                  <a:pos x="3785" y="35"/>
                </a:cxn>
                <a:cxn ang="0">
                  <a:pos x="3794" y="0"/>
                </a:cxn>
                <a:cxn ang="0">
                  <a:pos x="4053" y="35"/>
                </a:cxn>
                <a:cxn ang="0">
                  <a:pos x="4044" y="0"/>
                </a:cxn>
                <a:cxn ang="0">
                  <a:pos x="4303" y="0"/>
                </a:cxn>
                <a:cxn ang="0">
                  <a:pos x="4294" y="35"/>
                </a:cxn>
                <a:cxn ang="0">
                  <a:pos x="4303" y="0"/>
                </a:cxn>
                <a:cxn ang="0">
                  <a:pos x="4553" y="35"/>
                </a:cxn>
                <a:cxn ang="0">
                  <a:pos x="4544" y="0"/>
                </a:cxn>
              </a:cxnLst>
              <a:rect l="0" t="0" r="r" b="b"/>
              <a:pathLst>
                <a:path w="4553" h="35">
                  <a:moveTo>
                    <a:pt x="9" y="0"/>
                  </a:moveTo>
                  <a:lnTo>
                    <a:pt x="9" y="35"/>
                  </a:lnTo>
                  <a:lnTo>
                    <a:pt x="0" y="35"/>
                  </a:lnTo>
                  <a:lnTo>
                    <a:pt x="0" y="0"/>
                  </a:lnTo>
                  <a:lnTo>
                    <a:pt x="9" y="0"/>
                  </a:lnTo>
                  <a:close/>
                  <a:moveTo>
                    <a:pt x="268" y="0"/>
                  </a:moveTo>
                  <a:lnTo>
                    <a:pt x="268" y="35"/>
                  </a:lnTo>
                  <a:lnTo>
                    <a:pt x="259" y="35"/>
                  </a:lnTo>
                  <a:lnTo>
                    <a:pt x="259" y="0"/>
                  </a:lnTo>
                  <a:lnTo>
                    <a:pt x="268" y="0"/>
                  </a:lnTo>
                  <a:close/>
                  <a:moveTo>
                    <a:pt x="518" y="0"/>
                  </a:moveTo>
                  <a:lnTo>
                    <a:pt x="518" y="35"/>
                  </a:lnTo>
                  <a:lnTo>
                    <a:pt x="509" y="35"/>
                  </a:lnTo>
                  <a:lnTo>
                    <a:pt x="509" y="0"/>
                  </a:lnTo>
                  <a:lnTo>
                    <a:pt x="518" y="0"/>
                  </a:lnTo>
                  <a:close/>
                  <a:moveTo>
                    <a:pt x="768" y="0"/>
                  </a:moveTo>
                  <a:lnTo>
                    <a:pt x="768" y="35"/>
                  </a:lnTo>
                  <a:lnTo>
                    <a:pt x="759" y="35"/>
                  </a:lnTo>
                  <a:lnTo>
                    <a:pt x="759" y="0"/>
                  </a:lnTo>
                  <a:lnTo>
                    <a:pt x="768" y="0"/>
                  </a:lnTo>
                  <a:close/>
                  <a:moveTo>
                    <a:pt x="1018" y="0"/>
                  </a:moveTo>
                  <a:lnTo>
                    <a:pt x="1018" y="35"/>
                  </a:lnTo>
                  <a:lnTo>
                    <a:pt x="1009" y="35"/>
                  </a:lnTo>
                  <a:lnTo>
                    <a:pt x="1009" y="0"/>
                  </a:lnTo>
                  <a:lnTo>
                    <a:pt x="1018" y="0"/>
                  </a:lnTo>
                  <a:close/>
                  <a:moveTo>
                    <a:pt x="1276" y="0"/>
                  </a:moveTo>
                  <a:lnTo>
                    <a:pt x="1276" y="35"/>
                  </a:lnTo>
                  <a:lnTo>
                    <a:pt x="1268" y="35"/>
                  </a:lnTo>
                  <a:lnTo>
                    <a:pt x="1268" y="0"/>
                  </a:lnTo>
                  <a:lnTo>
                    <a:pt x="1276" y="0"/>
                  </a:lnTo>
                  <a:close/>
                  <a:moveTo>
                    <a:pt x="1526" y="0"/>
                  </a:moveTo>
                  <a:lnTo>
                    <a:pt x="1526" y="35"/>
                  </a:lnTo>
                  <a:lnTo>
                    <a:pt x="1518" y="35"/>
                  </a:lnTo>
                  <a:lnTo>
                    <a:pt x="1518" y="0"/>
                  </a:lnTo>
                  <a:lnTo>
                    <a:pt x="1526" y="0"/>
                  </a:lnTo>
                  <a:close/>
                  <a:moveTo>
                    <a:pt x="1776" y="0"/>
                  </a:moveTo>
                  <a:lnTo>
                    <a:pt x="1776" y="35"/>
                  </a:lnTo>
                  <a:lnTo>
                    <a:pt x="1768" y="35"/>
                  </a:lnTo>
                  <a:lnTo>
                    <a:pt x="1768" y="0"/>
                  </a:lnTo>
                  <a:lnTo>
                    <a:pt x="1776" y="0"/>
                  </a:lnTo>
                  <a:close/>
                  <a:moveTo>
                    <a:pt x="2035" y="0"/>
                  </a:moveTo>
                  <a:lnTo>
                    <a:pt x="2035" y="35"/>
                  </a:lnTo>
                  <a:lnTo>
                    <a:pt x="2026" y="35"/>
                  </a:lnTo>
                  <a:lnTo>
                    <a:pt x="2026" y="0"/>
                  </a:lnTo>
                  <a:lnTo>
                    <a:pt x="2035" y="0"/>
                  </a:lnTo>
                  <a:close/>
                  <a:moveTo>
                    <a:pt x="2285" y="0"/>
                  </a:moveTo>
                  <a:lnTo>
                    <a:pt x="2285" y="35"/>
                  </a:lnTo>
                  <a:lnTo>
                    <a:pt x="2276" y="35"/>
                  </a:lnTo>
                  <a:lnTo>
                    <a:pt x="2276" y="0"/>
                  </a:lnTo>
                  <a:lnTo>
                    <a:pt x="2285" y="0"/>
                  </a:lnTo>
                  <a:close/>
                  <a:moveTo>
                    <a:pt x="2535" y="0"/>
                  </a:moveTo>
                  <a:lnTo>
                    <a:pt x="2535" y="35"/>
                  </a:lnTo>
                  <a:lnTo>
                    <a:pt x="2527" y="35"/>
                  </a:lnTo>
                  <a:lnTo>
                    <a:pt x="2527" y="0"/>
                  </a:lnTo>
                  <a:lnTo>
                    <a:pt x="2535" y="0"/>
                  </a:lnTo>
                  <a:close/>
                  <a:moveTo>
                    <a:pt x="2785" y="0"/>
                  </a:moveTo>
                  <a:lnTo>
                    <a:pt x="2785" y="35"/>
                  </a:lnTo>
                  <a:lnTo>
                    <a:pt x="2777" y="35"/>
                  </a:lnTo>
                  <a:lnTo>
                    <a:pt x="2777" y="0"/>
                  </a:lnTo>
                  <a:lnTo>
                    <a:pt x="2785" y="0"/>
                  </a:lnTo>
                  <a:close/>
                  <a:moveTo>
                    <a:pt x="3044" y="0"/>
                  </a:moveTo>
                  <a:lnTo>
                    <a:pt x="3044" y="35"/>
                  </a:lnTo>
                  <a:lnTo>
                    <a:pt x="3035" y="35"/>
                  </a:lnTo>
                  <a:lnTo>
                    <a:pt x="3035" y="0"/>
                  </a:lnTo>
                  <a:lnTo>
                    <a:pt x="3044" y="0"/>
                  </a:lnTo>
                  <a:close/>
                  <a:moveTo>
                    <a:pt x="3294" y="0"/>
                  </a:moveTo>
                  <a:lnTo>
                    <a:pt x="3294" y="35"/>
                  </a:lnTo>
                  <a:lnTo>
                    <a:pt x="3285" y="35"/>
                  </a:lnTo>
                  <a:lnTo>
                    <a:pt x="3285" y="0"/>
                  </a:lnTo>
                  <a:lnTo>
                    <a:pt x="3294" y="0"/>
                  </a:lnTo>
                  <a:close/>
                  <a:moveTo>
                    <a:pt x="3544" y="0"/>
                  </a:moveTo>
                  <a:lnTo>
                    <a:pt x="3544" y="35"/>
                  </a:lnTo>
                  <a:lnTo>
                    <a:pt x="3535" y="35"/>
                  </a:lnTo>
                  <a:lnTo>
                    <a:pt x="3535" y="0"/>
                  </a:lnTo>
                  <a:lnTo>
                    <a:pt x="3544" y="0"/>
                  </a:lnTo>
                  <a:close/>
                  <a:moveTo>
                    <a:pt x="3794" y="0"/>
                  </a:moveTo>
                  <a:lnTo>
                    <a:pt x="3794" y="35"/>
                  </a:lnTo>
                  <a:lnTo>
                    <a:pt x="3785" y="35"/>
                  </a:lnTo>
                  <a:lnTo>
                    <a:pt x="3785" y="0"/>
                  </a:lnTo>
                  <a:lnTo>
                    <a:pt x="3794" y="0"/>
                  </a:lnTo>
                  <a:close/>
                  <a:moveTo>
                    <a:pt x="4053" y="0"/>
                  </a:moveTo>
                  <a:lnTo>
                    <a:pt x="4053" y="35"/>
                  </a:lnTo>
                  <a:lnTo>
                    <a:pt x="4044" y="35"/>
                  </a:lnTo>
                  <a:lnTo>
                    <a:pt x="4044" y="0"/>
                  </a:lnTo>
                  <a:lnTo>
                    <a:pt x="4053" y="0"/>
                  </a:lnTo>
                  <a:close/>
                  <a:moveTo>
                    <a:pt x="4303" y="0"/>
                  </a:moveTo>
                  <a:lnTo>
                    <a:pt x="4303" y="35"/>
                  </a:lnTo>
                  <a:lnTo>
                    <a:pt x="4294" y="35"/>
                  </a:lnTo>
                  <a:lnTo>
                    <a:pt x="4294" y="0"/>
                  </a:lnTo>
                  <a:lnTo>
                    <a:pt x="4303" y="0"/>
                  </a:lnTo>
                  <a:close/>
                  <a:moveTo>
                    <a:pt x="4553" y="0"/>
                  </a:moveTo>
                  <a:lnTo>
                    <a:pt x="4553" y="35"/>
                  </a:lnTo>
                  <a:lnTo>
                    <a:pt x="4544" y="35"/>
                  </a:lnTo>
                  <a:lnTo>
                    <a:pt x="4544" y="0"/>
                  </a:lnTo>
                  <a:lnTo>
                    <a:pt x="4553" y="0"/>
                  </a:lnTo>
                  <a:close/>
                </a:path>
              </a:pathLst>
            </a:custGeom>
            <a:solidFill>
              <a:srgbClr val="868686"/>
            </a:solidFill>
            <a:ln w="142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sz="1200"/>
            </a:p>
          </p:txBody>
        </p:sp>
        <p:sp>
          <p:nvSpPr>
            <p:cNvPr id="34" name="Rectangle 59"/>
            <p:cNvSpPr>
              <a:spLocks noChangeArrowheads="1"/>
            </p:cNvSpPr>
            <p:nvPr/>
          </p:nvSpPr>
          <p:spPr bwMode="auto">
            <a:xfrm>
              <a:off x="861028" y="5943748"/>
              <a:ext cx="207674"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60"/>
            <p:cNvSpPr>
              <a:spLocks noChangeArrowheads="1"/>
            </p:cNvSpPr>
            <p:nvPr/>
          </p:nvSpPr>
          <p:spPr bwMode="auto">
            <a:xfrm>
              <a:off x="761015" y="5607198"/>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10%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61"/>
            <p:cNvSpPr>
              <a:spLocks noChangeArrowheads="1"/>
            </p:cNvSpPr>
            <p:nvPr/>
          </p:nvSpPr>
          <p:spPr bwMode="auto">
            <a:xfrm>
              <a:off x="761015" y="5269061"/>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62"/>
            <p:cNvSpPr>
              <a:spLocks noChangeArrowheads="1"/>
            </p:cNvSpPr>
            <p:nvPr/>
          </p:nvSpPr>
          <p:spPr bwMode="auto">
            <a:xfrm>
              <a:off x="761015" y="4932511"/>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30%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63"/>
            <p:cNvSpPr>
              <a:spLocks noChangeArrowheads="1"/>
            </p:cNvSpPr>
            <p:nvPr/>
          </p:nvSpPr>
          <p:spPr bwMode="auto">
            <a:xfrm>
              <a:off x="761015" y="4595961"/>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40%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64"/>
            <p:cNvSpPr>
              <a:spLocks noChangeArrowheads="1"/>
            </p:cNvSpPr>
            <p:nvPr/>
          </p:nvSpPr>
          <p:spPr bwMode="auto">
            <a:xfrm>
              <a:off x="761015" y="4259411"/>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50%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65"/>
            <p:cNvSpPr>
              <a:spLocks noChangeArrowheads="1"/>
            </p:cNvSpPr>
            <p:nvPr/>
          </p:nvSpPr>
          <p:spPr bwMode="auto">
            <a:xfrm>
              <a:off x="761015" y="3922861"/>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60%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66"/>
            <p:cNvSpPr>
              <a:spLocks noChangeArrowheads="1"/>
            </p:cNvSpPr>
            <p:nvPr/>
          </p:nvSpPr>
          <p:spPr bwMode="auto">
            <a:xfrm>
              <a:off x="761015" y="3589486"/>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70%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67"/>
            <p:cNvSpPr>
              <a:spLocks noChangeArrowheads="1"/>
            </p:cNvSpPr>
            <p:nvPr/>
          </p:nvSpPr>
          <p:spPr bwMode="auto">
            <a:xfrm>
              <a:off x="761015" y="3252936"/>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80%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68"/>
            <p:cNvSpPr>
              <a:spLocks noChangeArrowheads="1"/>
            </p:cNvSpPr>
            <p:nvPr/>
          </p:nvSpPr>
          <p:spPr bwMode="auto">
            <a:xfrm>
              <a:off x="761015" y="2916386"/>
              <a:ext cx="293912"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90%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69"/>
            <p:cNvSpPr>
              <a:spLocks noChangeArrowheads="1"/>
            </p:cNvSpPr>
            <p:nvPr/>
          </p:nvSpPr>
          <p:spPr bwMode="auto">
            <a:xfrm>
              <a:off x="673703" y="2579836"/>
              <a:ext cx="380149"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100%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70"/>
            <p:cNvSpPr>
              <a:spLocks noChangeArrowheads="1"/>
            </p:cNvSpPr>
            <p:nvPr/>
          </p:nvSpPr>
          <p:spPr bwMode="auto">
            <a:xfrm>
              <a:off x="1057878"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2000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72"/>
            <p:cNvSpPr>
              <a:spLocks noChangeArrowheads="1"/>
            </p:cNvSpPr>
            <p:nvPr/>
          </p:nvSpPr>
          <p:spPr bwMode="auto">
            <a:xfrm>
              <a:off x="1857978"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2002</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74"/>
            <p:cNvSpPr>
              <a:spLocks noChangeArrowheads="1"/>
            </p:cNvSpPr>
            <p:nvPr/>
          </p:nvSpPr>
          <p:spPr bwMode="auto">
            <a:xfrm>
              <a:off x="2659665"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2004</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76"/>
            <p:cNvSpPr>
              <a:spLocks noChangeArrowheads="1"/>
            </p:cNvSpPr>
            <p:nvPr/>
          </p:nvSpPr>
          <p:spPr bwMode="auto">
            <a:xfrm>
              <a:off x="3461353"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2006</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78"/>
            <p:cNvSpPr>
              <a:spLocks noChangeArrowheads="1"/>
            </p:cNvSpPr>
            <p:nvPr/>
          </p:nvSpPr>
          <p:spPr bwMode="auto">
            <a:xfrm>
              <a:off x="4263040"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Calibri" pitchFamily="34" charset="0"/>
                  <a:cs typeface="Arial" pitchFamily="34" charset="0"/>
                </a:rPr>
                <a:t>2008</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Rectangle 80"/>
            <p:cNvSpPr>
              <a:spLocks noChangeArrowheads="1"/>
            </p:cNvSpPr>
            <p:nvPr/>
          </p:nvSpPr>
          <p:spPr bwMode="auto">
            <a:xfrm>
              <a:off x="5064728"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2010</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82"/>
            <p:cNvSpPr>
              <a:spLocks noChangeArrowheads="1"/>
            </p:cNvSpPr>
            <p:nvPr/>
          </p:nvSpPr>
          <p:spPr bwMode="auto">
            <a:xfrm>
              <a:off x="5864828"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2012</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84"/>
            <p:cNvSpPr>
              <a:spLocks noChangeArrowheads="1"/>
            </p:cNvSpPr>
            <p:nvPr/>
          </p:nvSpPr>
          <p:spPr bwMode="auto">
            <a:xfrm>
              <a:off x="6666515" y="6178698"/>
              <a:ext cx="344951"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000000"/>
                  </a:solidFill>
                  <a:effectLst/>
                  <a:latin typeface="Calibri" pitchFamily="34" charset="0"/>
                  <a:cs typeface="Arial" pitchFamily="34" charset="0"/>
                </a:rPr>
                <a:t>2014</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86"/>
            <p:cNvSpPr>
              <a:spLocks noChangeArrowheads="1"/>
            </p:cNvSpPr>
            <p:nvPr/>
          </p:nvSpPr>
          <p:spPr bwMode="auto">
            <a:xfrm>
              <a:off x="7468203" y="6178697"/>
              <a:ext cx="380149"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Calibri" pitchFamily="34" charset="0"/>
                  <a:cs typeface="Arial" pitchFamily="34" charset="0"/>
                </a:rPr>
                <a:t>2016</a:t>
              </a:r>
              <a:r>
                <a:rPr kumimoji="0" lang="it-IT" sz="1200" b="0" i="0" u="none" strike="noStrike" cap="none" normalizeH="0" baseline="-25000" dirty="0" smtClean="0">
                  <a:ln>
                    <a:noFill/>
                  </a:ln>
                  <a:solidFill>
                    <a:srgbClr val="000000"/>
                  </a:solidFill>
                  <a:effectLst/>
                  <a:latin typeface="Calibri" pitchFamily="34" charset="0"/>
                  <a:cs typeface="Arial" pitchFamily="34" charset="0"/>
                </a:rPr>
                <a:t>f</a:t>
              </a:r>
              <a:endParaRPr kumimoji="0" lang="it-IT" sz="12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57" name="Rectangle 88"/>
            <p:cNvSpPr>
              <a:spLocks noChangeArrowheads="1"/>
            </p:cNvSpPr>
            <p:nvPr/>
          </p:nvSpPr>
          <p:spPr bwMode="auto">
            <a:xfrm>
              <a:off x="8269890" y="6178697"/>
              <a:ext cx="380149" cy="2076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Calibri" pitchFamily="34" charset="0"/>
                  <a:cs typeface="Arial" pitchFamily="34" charset="0"/>
                </a:rPr>
                <a:t>2018</a:t>
              </a:r>
              <a:r>
                <a:rPr kumimoji="0" lang="it-IT" sz="1200" b="0" i="0" u="none" strike="noStrike" cap="none" normalizeH="0" baseline="-25000" dirty="0" smtClean="0">
                  <a:ln>
                    <a:noFill/>
                  </a:ln>
                  <a:solidFill>
                    <a:srgbClr val="000000"/>
                  </a:solidFill>
                  <a:effectLst/>
                  <a:latin typeface="Calibri" pitchFamily="34" charset="0"/>
                  <a:cs typeface="Arial" pitchFamily="34" charset="0"/>
                </a:rPr>
                <a:t>f</a:t>
              </a:r>
              <a:endParaRPr kumimoji="0" lang="it-IT" sz="12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58" name="CasellaDiTesto 57"/>
            <p:cNvSpPr txBox="1"/>
            <p:nvPr/>
          </p:nvSpPr>
          <p:spPr>
            <a:xfrm>
              <a:off x="4693834" y="5290364"/>
              <a:ext cx="1272796" cy="519122"/>
            </a:xfrm>
            <a:prstGeom prst="rect">
              <a:avLst/>
            </a:prstGeom>
            <a:noFill/>
          </p:spPr>
          <p:txBody>
            <a:bodyPr wrap="none" rtlCol="0">
              <a:spAutoFit/>
            </a:bodyPr>
            <a:lstStyle/>
            <a:p>
              <a:r>
                <a:rPr lang="it-IT" sz="1200" b="1" dirty="0" smtClean="0">
                  <a:solidFill>
                    <a:schemeClr val="bg1"/>
                  </a:solidFill>
                </a:rPr>
                <a:t>Indicizzatori </a:t>
              </a:r>
              <a:br>
                <a:rPr lang="it-IT" sz="1200" b="1" dirty="0" smtClean="0">
                  <a:solidFill>
                    <a:schemeClr val="bg1"/>
                  </a:solidFill>
                </a:rPr>
              </a:br>
              <a:r>
                <a:rPr lang="it-IT" sz="1200" b="1" dirty="0" smtClean="0">
                  <a:solidFill>
                    <a:schemeClr val="bg1"/>
                  </a:solidFill>
                </a:rPr>
                <a:t>e aggregatori</a:t>
              </a:r>
              <a:endParaRPr lang="it-IT" sz="1200" b="1" dirty="0">
                <a:solidFill>
                  <a:schemeClr val="bg1"/>
                </a:solidFill>
              </a:endParaRPr>
            </a:p>
          </p:txBody>
        </p:sp>
        <p:sp>
          <p:nvSpPr>
            <p:cNvPr id="59" name="CasellaDiTesto 58"/>
            <p:cNvSpPr txBox="1"/>
            <p:nvPr/>
          </p:nvSpPr>
          <p:spPr>
            <a:xfrm>
              <a:off x="2104957" y="3313189"/>
              <a:ext cx="1499830" cy="519122"/>
            </a:xfrm>
            <a:prstGeom prst="rect">
              <a:avLst/>
            </a:prstGeom>
            <a:noFill/>
          </p:spPr>
          <p:txBody>
            <a:bodyPr wrap="none" rtlCol="0">
              <a:spAutoFit/>
            </a:bodyPr>
            <a:lstStyle/>
            <a:p>
              <a:r>
                <a:rPr lang="it-IT" sz="1200" b="1" dirty="0" smtClean="0">
                  <a:solidFill>
                    <a:schemeClr val="bg2">
                      <a:lumMod val="25000"/>
                    </a:schemeClr>
                  </a:solidFill>
                </a:rPr>
                <a:t>Editori storici </a:t>
              </a:r>
              <a:br>
                <a:rPr lang="it-IT" sz="1200" b="1" dirty="0" smtClean="0">
                  <a:solidFill>
                    <a:schemeClr val="bg2">
                      <a:lumMod val="25000"/>
                    </a:schemeClr>
                  </a:solidFill>
                </a:rPr>
              </a:br>
              <a:r>
                <a:rPr lang="it-IT" sz="1200" b="1" dirty="0" smtClean="0">
                  <a:solidFill>
                    <a:schemeClr val="bg2">
                      <a:lumMod val="25000"/>
                    </a:schemeClr>
                  </a:solidFill>
                </a:rPr>
                <a:t>e nativi Internet </a:t>
              </a:r>
              <a:endParaRPr lang="it-IT" sz="1200" b="1" dirty="0">
                <a:solidFill>
                  <a:schemeClr val="bg2">
                    <a:lumMod val="25000"/>
                  </a:schemeClr>
                </a:solidFill>
              </a:endParaRPr>
            </a:p>
          </p:txBody>
        </p:sp>
        <p:sp>
          <p:nvSpPr>
            <p:cNvPr id="60" name="Rectangle 78"/>
            <p:cNvSpPr>
              <a:spLocks noChangeArrowheads="1"/>
            </p:cNvSpPr>
            <p:nvPr/>
          </p:nvSpPr>
          <p:spPr bwMode="auto">
            <a:xfrm>
              <a:off x="8273613" y="3385197"/>
              <a:ext cx="373733" cy="289400"/>
            </a:xfrm>
            <a:prstGeom prst="rect">
              <a:avLst/>
            </a:prstGeom>
            <a:solidFill>
              <a:schemeClr val="bg2">
                <a:lumMod val="90000"/>
              </a:schemeClr>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smtClean="0">
                  <a:solidFill>
                    <a:schemeClr val="bg2">
                      <a:lumMod val="25000"/>
                    </a:schemeClr>
                  </a:solidFill>
                  <a:latin typeface="Calibri" pitchFamily="34" charset="0"/>
                  <a:cs typeface="Arial" pitchFamily="34" charset="0"/>
                </a:rPr>
                <a:t>55%</a:t>
              </a:r>
              <a:endParaRPr kumimoji="0" lang="it-IT" sz="120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sp>
          <p:nvSpPr>
            <p:cNvPr id="61" name="Rectangle 78"/>
            <p:cNvSpPr>
              <a:spLocks noChangeArrowheads="1"/>
            </p:cNvSpPr>
            <p:nvPr/>
          </p:nvSpPr>
          <p:spPr bwMode="auto">
            <a:xfrm>
              <a:off x="8230972" y="5124421"/>
              <a:ext cx="373733" cy="289400"/>
            </a:xfrm>
            <a:prstGeom prst="rect">
              <a:avLst/>
            </a:prstGeom>
            <a:solidFill>
              <a:schemeClr val="accent1"/>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a:solidFill>
                    <a:schemeClr val="bg1"/>
                  </a:solidFill>
                  <a:latin typeface="Calibri" pitchFamily="34" charset="0"/>
                  <a:cs typeface="Arial" pitchFamily="34" charset="0"/>
                </a:rPr>
                <a:t>4</a:t>
              </a:r>
              <a:r>
                <a:rPr lang="it-IT" sz="1200" dirty="0" smtClean="0">
                  <a:solidFill>
                    <a:schemeClr val="bg1"/>
                  </a:solidFill>
                  <a:latin typeface="Calibri" pitchFamily="34" charset="0"/>
                  <a:cs typeface="Arial" pitchFamily="34" charset="0"/>
                </a:rPr>
                <a:t>5%</a:t>
              </a:r>
              <a:endParaRPr kumimoji="0" lang="it-IT" sz="1200" i="0" u="none" strike="noStrike" cap="none" normalizeH="0" baseline="0" dirty="0" smtClean="0">
                <a:ln>
                  <a:noFill/>
                </a:ln>
                <a:solidFill>
                  <a:schemeClr val="bg1"/>
                </a:solidFill>
                <a:effectLst/>
                <a:latin typeface="Arial" pitchFamily="34" charset="0"/>
                <a:cs typeface="Arial" pitchFamily="34" charset="0"/>
              </a:endParaRPr>
            </a:p>
          </p:txBody>
        </p:sp>
        <p:sp>
          <p:nvSpPr>
            <p:cNvPr id="62" name="Rectangle 78"/>
            <p:cNvSpPr>
              <a:spLocks noChangeArrowheads="1"/>
            </p:cNvSpPr>
            <p:nvPr/>
          </p:nvSpPr>
          <p:spPr bwMode="auto">
            <a:xfrm>
              <a:off x="6673667" y="3537596"/>
              <a:ext cx="373733" cy="289400"/>
            </a:xfrm>
            <a:prstGeom prst="rect">
              <a:avLst/>
            </a:prstGeom>
            <a:solidFill>
              <a:schemeClr val="bg2">
                <a:lumMod val="90000"/>
              </a:schemeClr>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smtClean="0">
                  <a:solidFill>
                    <a:schemeClr val="bg2">
                      <a:lumMod val="25000"/>
                    </a:schemeClr>
                  </a:solidFill>
                  <a:latin typeface="Calibri" pitchFamily="34" charset="0"/>
                  <a:cs typeface="Arial" pitchFamily="34" charset="0"/>
                </a:rPr>
                <a:t>61%</a:t>
              </a:r>
              <a:endParaRPr kumimoji="0" lang="it-IT" sz="120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sp>
          <p:nvSpPr>
            <p:cNvPr id="63" name="Rectangle 78"/>
            <p:cNvSpPr>
              <a:spLocks noChangeArrowheads="1"/>
            </p:cNvSpPr>
            <p:nvPr/>
          </p:nvSpPr>
          <p:spPr bwMode="auto">
            <a:xfrm>
              <a:off x="6631026" y="5276821"/>
              <a:ext cx="373733" cy="289400"/>
            </a:xfrm>
            <a:prstGeom prst="rect">
              <a:avLst/>
            </a:prstGeom>
            <a:solidFill>
              <a:schemeClr val="accent1"/>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smtClean="0">
                  <a:solidFill>
                    <a:schemeClr val="bg1"/>
                  </a:solidFill>
                  <a:latin typeface="Calibri" pitchFamily="34" charset="0"/>
                  <a:cs typeface="Arial" pitchFamily="34" charset="0"/>
                </a:rPr>
                <a:t>39%</a:t>
              </a:r>
              <a:endParaRPr kumimoji="0" lang="it-IT" sz="1200" i="0" u="none" strike="noStrike" cap="none" normalizeH="0" baseline="0" dirty="0" smtClean="0">
                <a:ln>
                  <a:noFill/>
                </a:ln>
                <a:solidFill>
                  <a:schemeClr val="bg1"/>
                </a:solidFill>
                <a:effectLst/>
                <a:latin typeface="Arial" pitchFamily="34" charset="0"/>
                <a:cs typeface="Arial" pitchFamily="34" charset="0"/>
              </a:endParaRPr>
            </a:p>
          </p:txBody>
        </p:sp>
        <p:sp>
          <p:nvSpPr>
            <p:cNvPr id="64" name="Rectangle 78"/>
            <p:cNvSpPr>
              <a:spLocks noChangeArrowheads="1"/>
            </p:cNvSpPr>
            <p:nvPr/>
          </p:nvSpPr>
          <p:spPr bwMode="auto">
            <a:xfrm>
              <a:off x="5892016" y="3529212"/>
              <a:ext cx="373733" cy="289400"/>
            </a:xfrm>
            <a:prstGeom prst="rect">
              <a:avLst/>
            </a:prstGeom>
            <a:solidFill>
              <a:schemeClr val="bg2">
                <a:lumMod val="90000"/>
              </a:schemeClr>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smtClean="0">
                  <a:solidFill>
                    <a:schemeClr val="bg2">
                      <a:lumMod val="25000"/>
                    </a:schemeClr>
                  </a:solidFill>
                  <a:latin typeface="Calibri" pitchFamily="34" charset="0"/>
                  <a:cs typeface="Arial" pitchFamily="34" charset="0"/>
                </a:rPr>
                <a:t>67%</a:t>
              </a:r>
              <a:endParaRPr kumimoji="0" lang="it-IT" sz="120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sp>
          <p:nvSpPr>
            <p:cNvPr id="65" name="Rectangle 78"/>
            <p:cNvSpPr>
              <a:spLocks noChangeArrowheads="1"/>
            </p:cNvSpPr>
            <p:nvPr/>
          </p:nvSpPr>
          <p:spPr bwMode="auto">
            <a:xfrm>
              <a:off x="5849374" y="5268437"/>
              <a:ext cx="373733" cy="289400"/>
            </a:xfrm>
            <a:prstGeom prst="rect">
              <a:avLst/>
            </a:prstGeom>
            <a:solidFill>
              <a:schemeClr val="accent1"/>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smtClean="0">
                  <a:solidFill>
                    <a:schemeClr val="bg1"/>
                  </a:solidFill>
                  <a:latin typeface="Calibri" pitchFamily="34" charset="0"/>
                  <a:cs typeface="Arial" pitchFamily="34" charset="0"/>
                </a:rPr>
                <a:t>33%</a:t>
              </a:r>
              <a:endParaRPr kumimoji="0" lang="it-IT" sz="1200" i="0" u="none" strike="noStrike" cap="none" normalizeH="0" baseline="0" dirty="0" smtClean="0">
                <a:ln>
                  <a:noFill/>
                </a:ln>
                <a:solidFill>
                  <a:schemeClr val="bg1"/>
                </a:solidFill>
                <a:effectLst/>
                <a:latin typeface="Arial" pitchFamily="34" charset="0"/>
                <a:cs typeface="Arial" pitchFamily="34" charset="0"/>
              </a:endParaRPr>
            </a:p>
          </p:txBody>
        </p:sp>
        <p:sp>
          <p:nvSpPr>
            <p:cNvPr id="66" name="Rectangle 78"/>
            <p:cNvSpPr>
              <a:spLocks noChangeArrowheads="1"/>
            </p:cNvSpPr>
            <p:nvPr/>
          </p:nvSpPr>
          <p:spPr bwMode="auto">
            <a:xfrm>
              <a:off x="4312920" y="3718059"/>
              <a:ext cx="373733" cy="289400"/>
            </a:xfrm>
            <a:prstGeom prst="rect">
              <a:avLst/>
            </a:prstGeom>
            <a:solidFill>
              <a:schemeClr val="bg2">
                <a:lumMod val="90000"/>
              </a:schemeClr>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smtClean="0">
                  <a:solidFill>
                    <a:schemeClr val="bg2">
                      <a:lumMod val="25000"/>
                    </a:schemeClr>
                  </a:solidFill>
                  <a:latin typeface="Calibri" pitchFamily="34" charset="0"/>
                  <a:cs typeface="Arial" pitchFamily="34" charset="0"/>
                </a:rPr>
                <a:t>78%</a:t>
              </a:r>
              <a:endParaRPr kumimoji="0" lang="it-IT" sz="120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sp>
          <p:nvSpPr>
            <p:cNvPr id="68" name="Rectangle 78"/>
            <p:cNvSpPr>
              <a:spLocks noChangeArrowheads="1"/>
            </p:cNvSpPr>
            <p:nvPr/>
          </p:nvSpPr>
          <p:spPr bwMode="auto">
            <a:xfrm>
              <a:off x="4270278" y="5457284"/>
              <a:ext cx="373733" cy="289400"/>
            </a:xfrm>
            <a:prstGeom prst="rect">
              <a:avLst/>
            </a:prstGeom>
            <a:solidFill>
              <a:schemeClr val="accent1"/>
            </a:solid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dirty="0" smtClean="0">
                  <a:solidFill>
                    <a:schemeClr val="bg1"/>
                  </a:solidFill>
                  <a:latin typeface="Calibri" pitchFamily="34" charset="0"/>
                  <a:cs typeface="Arial" pitchFamily="34" charset="0"/>
                </a:rPr>
                <a:t>22%</a:t>
              </a:r>
              <a:endParaRPr kumimoji="0" lang="it-IT" sz="1200" i="0" u="none" strike="noStrike" cap="none" normalizeH="0" baseline="0" dirty="0" smtClean="0">
                <a:ln>
                  <a:noFill/>
                </a:ln>
                <a:solidFill>
                  <a:schemeClr val="bg1"/>
                </a:solidFill>
                <a:effectLst/>
                <a:latin typeface="Arial" pitchFamily="34" charset="0"/>
                <a:cs typeface="Arial" pitchFamily="34" charset="0"/>
              </a:endParaRPr>
            </a:p>
          </p:txBody>
        </p:sp>
        <p:sp>
          <p:nvSpPr>
            <p:cNvPr id="69" name="Rectangle 78"/>
            <p:cNvSpPr>
              <a:spLocks noChangeArrowheads="1"/>
            </p:cNvSpPr>
            <p:nvPr/>
          </p:nvSpPr>
          <p:spPr bwMode="auto">
            <a:xfrm>
              <a:off x="8210890" y="2242903"/>
              <a:ext cx="562047" cy="289400"/>
            </a:xfrm>
            <a:prstGeom prst="rect">
              <a:avLst/>
            </a:prstGeom>
            <a:no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b="1" i="1" dirty="0" smtClean="0">
                  <a:solidFill>
                    <a:schemeClr val="tx1">
                      <a:lumMod val="65000"/>
                      <a:lumOff val="35000"/>
                    </a:schemeClr>
                  </a:solidFill>
                  <a:latin typeface="Calibri" pitchFamily="34" charset="0"/>
                  <a:cs typeface="Arial" pitchFamily="34" charset="0"/>
                </a:rPr>
                <a:t>18,6bn</a:t>
              </a:r>
              <a:endParaRPr kumimoji="0" lang="it-IT" sz="1200" b="1" i="1" u="none" strike="noStrike" cap="none" normalizeH="0" baseline="0" dirty="0" smtClean="0">
                <a:ln>
                  <a:noFill/>
                </a:ln>
                <a:solidFill>
                  <a:schemeClr val="tx1">
                    <a:lumMod val="65000"/>
                    <a:lumOff val="35000"/>
                  </a:schemeClr>
                </a:solidFill>
                <a:effectLst/>
                <a:latin typeface="Arial" pitchFamily="34" charset="0"/>
                <a:cs typeface="Arial" pitchFamily="34" charset="0"/>
              </a:endParaRPr>
            </a:p>
          </p:txBody>
        </p:sp>
        <p:sp>
          <p:nvSpPr>
            <p:cNvPr id="70" name="Rectangle 78"/>
            <p:cNvSpPr>
              <a:spLocks noChangeArrowheads="1"/>
            </p:cNvSpPr>
            <p:nvPr/>
          </p:nvSpPr>
          <p:spPr bwMode="auto">
            <a:xfrm>
              <a:off x="6741234" y="2242903"/>
              <a:ext cx="562048" cy="289400"/>
            </a:xfrm>
            <a:prstGeom prst="rect">
              <a:avLst/>
            </a:prstGeom>
            <a:no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b="1" i="1" dirty="0" smtClean="0">
                  <a:solidFill>
                    <a:schemeClr val="tx1">
                      <a:lumMod val="65000"/>
                      <a:lumOff val="35000"/>
                    </a:schemeClr>
                  </a:solidFill>
                  <a:latin typeface="Calibri" pitchFamily="34" charset="0"/>
                  <a:cs typeface="Arial" pitchFamily="34" charset="0"/>
                </a:rPr>
                <a:t>15,5bn</a:t>
              </a:r>
              <a:endParaRPr kumimoji="0" lang="it-IT" sz="1200" b="1" i="1" u="none" strike="noStrike" cap="none" normalizeH="0" baseline="0" dirty="0" smtClean="0">
                <a:ln>
                  <a:noFill/>
                </a:ln>
                <a:solidFill>
                  <a:schemeClr val="tx1">
                    <a:lumMod val="65000"/>
                    <a:lumOff val="35000"/>
                  </a:schemeClr>
                </a:solidFill>
                <a:effectLst/>
                <a:latin typeface="Arial" pitchFamily="34" charset="0"/>
                <a:cs typeface="Arial" pitchFamily="34" charset="0"/>
              </a:endParaRPr>
            </a:p>
          </p:txBody>
        </p:sp>
        <p:sp>
          <p:nvSpPr>
            <p:cNvPr id="71" name="Rectangle 78"/>
            <p:cNvSpPr>
              <a:spLocks noChangeArrowheads="1"/>
            </p:cNvSpPr>
            <p:nvPr/>
          </p:nvSpPr>
          <p:spPr bwMode="auto">
            <a:xfrm>
              <a:off x="4193190" y="2242903"/>
              <a:ext cx="600766" cy="289400"/>
            </a:xfrm>
            <a:prstGeom prst="rect">
              <a:avLst/>
            </a:prstGeom>
            <a:no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b="1" i="1" dirty="0" smtClean="0">
                  <a:solidFill>
                    <a:schemeClr val="tx1">
                      <a:lumMod val="65000"/>
                      <a:lumOff val="35000"/>
                    </a:schemeClr>
                  </a:solidFill>
                  <a:latin typeface="Calibri" pitchFamily="34" charset="0"/>
                  <a:cs typeface="Arial" pitchFamily="34" charset="0"/>
                </a:rPr>
                <a:t>13,9 </a:t>
              </a:r>
              <a:r>
                <a:rPr lang="it-IT" sz="1200" b="1" i="1" dirty="0" err="1" smtClean="0">
                  <a:solidFill>
                    <a:schemeClr val="tx1">
                      <a:lumMod val="65000"/>
                      <a:lumOff val="35000"/>
                    </a:schemeClr>
                  </a:solidFill>
                  <a:latin typeface="Calibri" pitchFamily="34" charset="0"/>
                  <a:cs typeface="Arial" pitchFamily="34" charset="0"/>
                </a:rPr>
                <a:t>bn</a:t>
              </a:r>
              <a:endParaRPr kumimoji="0" lang="it-IT" sz="1200" b="1" i="1" u="none" strike="noStrike" cap="none" normalizeH="0" baseline="0" dirty="0" smtClean="0">
                <a:ln>
                  <a:noFill/>
                </a:ln>
                <a:solidFill>
                  <a:schemeClr val="tx1">
                    <a:lumMod val="65000"/>
                    <a:lumOff val="35000"/>
                  </a:schemeClr>
                </a:solidFill>
                <a:effectLst/>
                <a:latin typeface="Arial" pitchFamily="34" charset="0"/>
                <a:cs typeface="Arial" pitchFamily="34" charset="0"/>
              </a:endParaRPr>
            </a:p>
          </p:txBody>
        </p:sp>
        <p:sp>
          <p:nvSpPr>
            <p:cNvPr id="72" name="Rectangle 78"/>
            <p:cNvSpPr>
              <a:spLocks noChangeArrowheads="1"/>
            </p:cNvSpPr>
            <p:nvPr/>
          </p:nvSpPr>
          <p:spPr bwMode="auto">
            <a:xfrm>
              <a:off x="5887864" y="2242903"/>
              <a:ext cx="562048" cy="289400"/>
            </a:xfrm>
            <a:prstGeom prst="rect">
              <a:avLst/>
            </a:prstGeom>
            <a:noFill/>
            <a:ln w="9525">
              <a:noFill/>
              <a:miter lim="800000"/>
              <a:headEnd/>
              <a:tailEnd/>
            </a:ln>
          </p:spPr>
          <p:txBody>
            <a:bodyPr vert="horz" wrap="none" lIns="36000" tIns="36000" rIns="36000" bIns="360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200" b="1" i="1" dirty="0" smtClean="0">
                  <a:solidFill>
                    <a:schemeClr val="tx1">
                      <a:lumMod val="65000"/>
                      <a:lumOff val="35000"/>
                    </a:schemeClr>
                  </a:solidFill>
                  <a:latin typeface="Calibri" pitchFamily="34" charset="0"/>
                  <a:cs typeface="Arial" pitchFamily="34" charset="0"/>
                </a:rPr>
                <a:t>14,1bn</a:t>
              </a:r>
              <a:endParaRPr kumimoji="0" lang="it-IT" sz="1200" b="1" i="1" u="none" strike="noStrike" cap="none" normalizeH="0" baseline="0" dirty="0" smtClean="0">
                <a:ln>
                  <a:noFill/>
                </a:ln>
                <a:solidFill>
                  <a:schemeClr val="tx1">
                    <a:lumMod val="65000"/>
                    <a:lumOff val="35000"/>
                  </a:schemeClr>
                </a:solidFill>
                <a:effectLst/>
                <a:latin typeface="Arial" pitchFamily="34" charset="0"/>
                <a:cs typeface="Arial" pitchFamily="34" charset="0"/>
              </a:endParaRPr>
            </a:p>
          </p:txBody>
        </p:sp>
      </p:grpSp>
      <p:sp>
        <p:nvSpPr>
          <p:cNvPr id="74" name="Rettangolo 73"/>
          <p:cNvSpPr/>
          <p:nvPr/>
        </p:nvSpPr>
        <p:spPr>
          <a:xfrm>
            <a:off x="395536" y="1844824"/>
            <a:ext cx="6263927" cy="600164"/>
          </a:xfrm>
          <a:prstGeom prst="rect">
            <a:avLst/>
          </a:prstGeom>
        </p:spPr>
        <p:txBody>
          <a:bodyPr wrap="square">
            <a:spAutoFit/>
          </a:bodyPr>
          <a:lstStyle/>
          <a:p>
            <a:r>
              <a:rPr lang="it-IT" sz="1100" b="1" dirty="0" smtClean="0">
                <a:solidFill>
                  <a:schemeClr val="tx1">
                    <a:lumMod val="65000"/>
                    <a:lumOff val="35000"/>
                  </a:schemeClr>
                </a:solidFill>
                <a:latin typeface="+mj-lt"/>
              </a:rPr>
              <a:t>Evoluzione degli investimenti pubblicitari netti in UK (tutti i mezzi a contenuto editoriale): ripartizione tra soggetti editoriali storici, nativi Internet e nuovi operatori Internet </a:t>
            </a:r>
            <a:br>
              <a:rPr lang="it-IT" sz="1100" b="1" dirty="0" smtClean="0">
                <a:solidFill>
                  <a:schemeClr val="tx1">
                    <a:lumMod val="65000"/>
                    <a:lumOff val="35000"/>
                  </a:schemeClr>
                </a:solidFill>
                <a:latin typeface="+mj-lt"/>
              </a:rPr>
            </a:br>
            <a:r>
              <a:rPr lang="it-IT" sz="1100" i="1" dirty="0" smtClean="0">
                <a:solidFill>
                  <a:schemeClr val="tx1">
                    <a:lumMod val="65000"/>
                    <a:lumOff val="35000"/>
                  </a:schemeClr>
                </a:solidFill>
                <a:latin typeface="+mj-lt"/>
              </a:rPr>
              <a:t>(% sul totale degli investimenti e </a:t>
            </a:r>
            <a:r>
              <a:rPr lang="it-IT" sz="1100" i="1" dirty="0" err="1" smtClean="0">
                <a:solidFill>
                  <a:schemeClr val="tx1">
                    <a:lumMod val="65000"/>
                    <a:lumOff val="35000"/>
                  </a:schemeClr>
                </a:solidFill>
                <a:latin typeface="+mj-lt"/>
              </a:rPr>
              <a:t>£bn</a:t>
            </a:r>
            <a:r>
              <a:rPr lang="it-IT" sz="1100" i="1" dirty="0" smtClean="0">
                <a:solidFill>
                  <a:schemeClr val="tx1">
                    <a:lumMod val="65000"/>
                    <a:lumOff val="35000"/>
                  </a:schemeClr>
                </a:solidFill>
                <a:latin typeface="+mj-lt"/>
              </a:rPr>
              <a:t>)</a:t>
            </a:r>
          </a:p>
        </p:txBody>
      </p:sp>
      <p:sp>
        <p:nvSpPr>
          <p:cNvPr id="75" name="CasellaDiTesto 74"/>
          <p:cNvSpPr txBox="1"/>
          <p:nvPr/>
        </p:nvSpPr>
        <p:spPr>
          <a:xfrm>
            <a:off x="386011" y="4150596"/>
            <a:ext cx="1017637" cy="1323439"/>
          </a:xfrm>
          <a:prstGeom prst="rect">
            <a:avLst/>
          </a:prstGeom>
          <a:noFill/>
        </p:spPr>
        <p:txBody>
          <a:bodyPr wrap="square" rtlCol="0">
            <a:spAutoFit/>
          </a:bodyPr>
          <a:lstStyle/>
          <a:p>
            <a:r>
              <a:rPr lang="it-IT" sz="800" i="1" dirty="0" smtClean="0">
                <a:solidFill>
                  <a:schemeClr val="tx1">
                    <a:lumMod val="50000"/>
                    <a:lumOff val="50000"/>
                  </a:schemeClr>
                </a:solidFill>
                <a:latin typeface="+mj-lt"/>
              </a:rPr>
              <a:t>Fonte: elaborazione </a:t>
            </a:r>
            <a:br>
              <a:rPr lang="it-IT" sz="800" i="1" dirty="0" smtClean="0">
                <a:solidFill>
                  <a:schemeClr val="tx1">
                    <a:lumMod val="50000"/>
                    <a:lumOff val="50000"/>
                  </a:schemeClr>
                </a:solidFill>
                <a:latin typeface="+mj-lt"/>
              </a:rPr>
            </a:br>
            <a:r>
              <a:rPr lang="it-IT" sz="800" i="1" dirty="0" smtClean="0">
                <a:solidFill>
                  <a:schemeClr val="tx1">
                    <a:lumMod val="50000"/>
                    <a:lumOff val="50000"/>
                  </a:schemeClr>
                </a:solidFill>
                <a:latin typeface="+mj-lt"/>
              </a:rPr>
              <a:t>e-Media Institute su dati Advertising </a:t>
            </a:r>
            <a:r>
              <a:rPr lang="it-IT" sz="800" i="1" dirty="0" err="1" smtClean="0">
                <a:solidFill>
                  <a:schemeClr val="tx1">
                    <a:lumMod val="50000"/>
                    <a:lumOff val="50000"/>
                  </a:schemeClr>
                </a:solidFill>
                <a:latin typeface="+mj-lt"/>
              </a:rPr>
              <a:t>Association</a:t>
            </a:r>
            <a:r>
              <a:rPr lang="it-IT" sz="800" i="1" dirty="0" smtClean="0">
                <a:solidFill>
                  <a:schemeClr val="tx1">
                    <a:lumMod val="50000"/>
                    <a:lumOff val="50000"/>
                  </a:schemeClr>
                </a:solidFill>
                <a:latin typeface="+mj-lt"/>
              </a:rPr>
              <a:t> / WARC, fonti varie. Tutti i mezzi a contenuto editoriale. Escluso pubblicità outdoor e </a:t>
            </a:r>
            <a:r>
              <a:rPr lang="it-IT" sz="800" i="1" dirty="0" err="1" smtClean="0">
                <a:solidFill>
                  <a:schemeClr val="tx1">
                    <a:lumMod val="50000"/>
                    <a:lumOff val="50000"/>
                  </a:schemeClr>
                </a:solidFill>
                <a:latin typeface="+mj-lt"/>
              </a:rPr>
              <a:t>direct</a:t>
            </a:r>
            <a:r>
              <a:rPr lang="it-IT" sz="800" i="1" dirty="0" smtClean="0">
                <a:solidFill>
                  <a:schemeClr val="tx1">
                    <a:lumMod val="50000"/>
                    <a:lumOff val="50000"/>
                  </a:schemeClr>
                </a:solidFill>
                <a:latin typeface="+mj-lt"/>
              </a:rPr>
              <a:t> marketing.</a:t>
            </a:r>
            <a:endParaRPr lang="it-IT" sz="800" dirty="0">
              <a:solidFill>
                <a:schemeClr val="tx1">
                  <a:lumMod val="50000"/>
                  <a:lumOff val="50000"/>
                </a:schemeClr>
              </a:solidFill>
              <a:latin typeface="+mj-lt"/>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6</a:t>
            </a:fld>
            <a:endParaRPr lang="it-IT" sz="1100" dirty="0">
              <a:solidFill>
                <a:srgbClr val="637980"/>
              </a:solidFill>
              <a:latin typeface="Calibri"/>
            </a:endParaRPr>
          </a:p>
        </p:txBody>
      </p:sp>
      <p:sp>
        <p:nvSpPr>
          <p:cNvPr id="10" name="CasellaDiTesto 9"/>
          <p:cNvSpPr txBox="1"/>
          <p:nvPr/>
        </p:nvSpPr>
        <p:spPr>
          <a:xfrm>
            <a:off x="650366" y="2420888"/>
            <a:ext cx="412292" cy="369332"/>
          </a:xfrm>
          <a:prstGeom prst="rect">
            <a:avLst/>
          </a:prstGeom>
          <a:noFill/>
        </p:spPr>
        <p:txBody>
          <a:bodyPr wrap="none" rtlCol="0">
            <a:spAutoFit/>
          </a:bodyPr>
          <a:lstStyle/>
          <a:p>
            <a:r>
              <a:rPr lang="en-GB" b="1" dirty="0" smtClean="0">
                <a:solidFill>
                  <a:schemeClr val="accent1"/>
                </a:solidFill>
                <a:sym typeface="Symbol"/>
              </a:rPr>
              <a:t></a:t>
            </a:r>
            <a:endParaRPr lang="en-GB" b="1" dirty="0" smtClean="0">
              <a:solidFill>
                <a:schemeClr val="accent1"/>
              </a:solidFill>
            </a:endParaRPr>
          </a:p>
        </p:txBody>
      </p:sp>
      <p:sp>
        <p:nvSpPr>
          <p:cNvPr id="16"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17"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Calibri"/>
            </a:endParaRPr>
          </a:p>
        </p:txBody>
      </p:sp>
      <p:sp>
        <p:nvSpPr>
          <p:cNvPr id="13" name="Rectangle 12"/>
          <p:cNvSpPr txBox="1">
            <a:spLocks/>
          </p:cNvSpPr>
          <p:nvPr/>
        </p:nvSpPr>
        <p:spPr bwMode="auto">
          <a:xfrm>
            <a:off x="3995738" y="412798"/>
            <a:ext cx="4838181" cy="504056"/>
          </a:xfrm>
          <a:prstGeom prst="rect">
            <a:avLst/>
          </a:prstGeom>
          <a:noFill/>
          <a:ln w="9525">
            <a:noFill/>
            <a:miter lim="800000"/>
            <a:headEnd/>
            <a:tailEnd/>
          </a:ln>
        </p:spPr>
        <p:txBody>
          <a:bodyPr anchor="ctr"/>
          <a:lstStyle/>
          <a:p>
            <a:pPr algn="r">
              <a:lnSpc>
                <a:spcPts val="2200"/>
              </a:lnSpc>
              <a:defRPr/>
            </a:pPr>
            <a:r>
              <a:rPr lang="en-GB" sz="1300" b="1" i="1" cap="all" dirty="0" smtClean="0">
                <a:solidFill>
                  <a:srgbClr val="637980"/>
                </a:solidFill>
                <a:latin typeface="Verdana" pitchFamily="34" charset="0"/>
              </a:rPr>
              <a:t>SOMMARIO</a:t>
            </a:r>
          </a:p>
        </p:txBody>
      </p:sp>
      <p:sp>
        <p:nvSpPr>
          <p:cNvPr id="11" name="TextBox 19"/>
          <p:cNvSpPr txBox="1">
            <a:spLocks noChangeArrowheads="1"/>
          </p:cNvSpPr>
          <p:nvPr/>
        </p:nvSpPr>
        <p:spPr bwMode="auto">
          <a:xfrm>
            <a:off x="1043607" y="1196752"/>
            <a:ext cx="7704857" cy="3683060"/>
          </a:xfrm>
          <a:prstGeom prst="rect">
            <a:avLst/>
          </a:prstGeom>
          <a:noFill/>
          <a:ln w="9525">
            <a:noFill/>
            <a:miter lim="800000"/>
            <a:headEnd/>
            <a:tailEnd/>
          </a:ln>
        </p:spPr>
        <p:txBody>
          <a:bodyPr wrap="square">
            <a:spAutoFit/>
          </a:bodyPr>
          <a:lstStyle/>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NUOVE FUNZIONI E NUOVI ATTORI </a:t>
            </a:r>
            <a:r>
              <a:rPr lang="it-IT" sz="1400" b="1" dirty="0" err="1" smtClean="0">
                <a:solidFill>
                  <a:srgbClr val="637980"/>
                </a:solidFill>
                <a:latin typeface="Verdana" pitchFamily="34" charset="0"/>
              </a:rPr>
              <a:t>DI</a:t>
            </a:r>
            <a:r>
              <a:rPr lang="it-IT" sz="1400" b="1" dirty="0" smtClean="0">
                <a:solidFill>
                  <a:srgbClr val="637980"/>
                </a:solidFill>
                <a:latin typeface="Verdana" pitchFamily="34" charset="0"/>
              </a:rPr>
              <a:t> FILIERA: VERSO UN DECLINO DELLA TITOLARITÀ DEL CONTENUTO?</a:t>
            </a: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VERSO IL MODELLO FREEMIUM – LE OFFERTE GRATUITE CREANO LA BASE DEL VALORE PER I  SERVIZI PAY</a:t>
            </a: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r>
              <a:rPr lang="it-IT" sz="1400" b="1" dirty="0" smtClean="0">
                <a:solidFill>
                  <a:srgbClr val="637980"/>
                </a:solidFill>
                <a:latin typeface="Verdana" pitchFamily="34" charset="0"/>
              </a:rPr>
              <a:t>IL CASO DELLA RETRANSMISSION FEE E IL VALORE DEI CANALI</a:t>
            </a:r>
            <a:br>
              <a:rPr lang="it-IT" sz="1400" b="1" dirty="0" smtClean="0">
                <a:solidFill>
                  <a:srgbClr val="637980"/>
                </a:solidFill>
                <a:latin typeface="Verdana" pitchFamily="34" charset="0"/>
              </a:rPr>
            </a:br>
            <a:r>
              <a:rPr lang="it-IT" sz="1400" b="1" dirty="0" smtClean="0">
                <a:solidFill>
                  <a:srgbClr val="637980"/>
                </a:solidFill>
                <a:latin typeface="Verdana" pitchFamily="34" charset="0"/>
              </a:rPr>
              <a:t> FREE-TO-AIR SULLE PIATTAFORME </a:t>
            </a:r>
            <a:r>
              <a:rPr lang="it-IT" sz="1400" b="1" dirty="0" err="1" smtClean="0">
                <a:solidFill>
                  <a:srgbClr val="637980"/>
                </a:solidFill>
                <a:latin typeface="Verdana" pitchFamily="34" charset="0"/>
              </a:rPr>
              <a:t>DI</a:t>
            </a:r>
            <a:r>
              <a:rPr lang="it-IT" sz="1400" b="1" dirty="0" smtClean="0">
                <a:solidFill>
                  <a:srgbClr val="637980"/>
                </a:solidFill>
                <a:latin typeface="Verdana" pitchFamily="34" charset="0"/>
              </a:rPr>
              <a:t> PAY TV</a:t>
            </a:r>
          </a:p>
          <a:p>
            <a:pPr marL="361950" indent="-361950">
              <a:buSzPct val="100000"/>
              <a:defRPr/>
            </a:pPr>
            <a:endParaRPr lang="it-IT" sz="1400" b="1" dirty="0" smtClean="0">
              <a:solidFill>
                <a:srgbClr val="637980"/>
              </a:solidFill>
              <a:latin typeface="Verdana" pitchFamily="34" charset="0"/>
            </a:endParaRPr>
          </a:p>
          <a:p>
            <a:pPr marL="361950" indent="-361950">
              <a:buSzPct val="100000"/>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baseline="-25000" dirty="0" smtClean="0">
              <a:solidFill>
                <a:srgbClr val="637980"/>
              </a:solidFill>
              <a:latin typeface="Verdana" pitchFamily="34" charset="0"/>
            </a:endParaRPr>
          </a:p>
          <a:p>
            <a:pPr marL="361950" indent="-361950">
              <a:buSzPct val="100000"/>
              <a:defRPr/>
            </a:pPr>
            <a:endParaRPr lang="it-IT" sz="1400" b="1" dirty="0" smtClean="0">
              <a:solidFill>
                <a:srgbClr val="637980"/>
              </a:solidFill>
              <a:latin typeface="Verdana" pitchFamily="34" charset="0"/>
            </a:endParaRPr>
          </a:p>
          <a:p>
            <a:pPr marL="361950" indent="-361950">
              <a:buSzPct val="100000"/>
              <a:buFont typeface="+mj-lt"/>
              <a:buAutoNum type="arabicPeriod"/>
              <a:defRPr/>
            </a:pPr>
            <a:endParaRPr lang="it-IT" sz="1400" b="1" dirty="0" smtClean="0">
              <a:solidFill>
                <a:srgbClr val="637980"/>
              </a:solidFill>
              <a:latin typeface="Verdana" pitchFamily="34" charset="0"/>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7</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VERSO IL MODELLO </a:t>
            </a:r>
            <a:br>
              <a:rPr lang="it-IT" sz="1300" b="1" i="1" cap="all" dirty="0" smtClean="0">
                <a:solidFill>
                  <a:srgbClr val="637980"/>
                </a:solidFill>
                <a:latin typeface="Verdana" pitchFamily="34" charset="0"/>
              </a:rPr>
            </a:br>
            <a:r>
              <a:rPr lang="it-IT" sz="1300" b="1" i="1" cap="all" dirty="0" smtClean="0">
                <a:solidFill>
                  <a:srgbClr val="637980"/>
                </a:solidFill>
                <a:latin typeface="Verdana" pitchFamily="34" charset="0"/>
              </a:rPr>
              <a:t>FREEMIUM / 1</a:t>
            </a:r>
          </a:p>
        </p:txBody>
      </p:sp>
      <p:pic>
        <p:nvPicPr>
          <p:cNvPr id="69" name="Picture 2" descr="File:Spotify.sv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68313" y="2376844"/>
            <a:ext cx="1511399" cy="476092"/>
          </a:xfrm>
          <a:prstGeom prst="rect">
            <a:avLst/>
          </a:prstGeom>
          <a:noFill/>
          <a:extLst>
            <a:ext uri="{909E8E84-426E-40DD-AFC4-6F175D3DCCD1}">
              <a14:hiddenFill xmlns="" xmlns:a14="http://schemas.microsoft.com/office/drawing/2010/main">
                <a:solidFill>
                  <a:srgbClr val="FFFFFF"/>
                </a:solidFill>
              </a14:hiddenFill>
            </a:ext>
          </a:extLst>
        </p:spPr>
      </p:pic>
      <p:sp>
        <p:nvSpPr>
          <p:cNvPr id="74" name="Rettangolo arrotondato 1"/>
          <p:cNvSpPr/>
          <p:nvPr/>
        </p:nvSpPr>
        <p:spPr>
          <a:xfrm>
            <a:off x="1497283" y="2904431"/>
            <a:ext cx="2714677" cy="76514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dirty="0" smtClean="0">
                <a:solidFill>
                  <a:schemeClr val="accent3">
                    <a:lumMod val="50000"/>
                  </a:schemeClr>
                </a:solidFill>
              </a:rPr>
              <a:t>OFFERTA PREMIUM</a:t>
            </a:r>
          </a:p>
          <a:p>
            <a:pPr algn="ctr"/>
            <a:endParaRPr lang="it-IT" sz="400" dirty="0">
              <a:solidFill>
                <a:schemeClr val="accent3">
                  <a:lumMod val="50000"/>
                </a:schemeClr>
              </a:solidFill>
            </a:endParaRPr>
          </a:p>
          <a:p>
            <a:pPr marL="171450" indent="-171450">
              <a:buFont typeface="Arial" panose="020B0604020202020204" pitchFamily="34" charset="0"/>
              <a:buChar char="•"/>
            </a:pPr>
            <a:r>
              <a:rPr lang="it-IT" sz="1000" dirty="0" smtClean="0">
                <a:solidFill>
                  <a:schemeClr val="accent3">
                    <a:lumMod val="50000"/>
                  </a:schemeClr>
                </a:solidFill>
              </a:rPr>
              <a:t>Ascolti illimitati su più </a:t>
            </a:r>
            <a:r>
              <a:rPr lang="it-IT" sz="1000" i="1" dirty="0" smtClean="0">
                <a:solidFill>
                  <a:schemeClr val="accent3">
                    <a:lumMod val="50000"/>
                  </a:schemeClr>
                </a:solidFill>
              </a:rPr>
              <a:t>device</a:t>
            </a:r>
          </a:p>
          <a:p>
            <a:pPr marL="171450" indent="-171450">
              <a:buFont typeface="Arial" panose="020B0604020202020204" pitchFamily="34" charset="0"/>
              <a:buChar char="•"/>
            </a:pPr>
            <a:r>
              <a:rPr lang="it-IT" sz="1000" dirty="0" smtClean="0">
                <a:solidFill>
                  <a:schemeClr val="accent3">
                    <a:lumMod val="50000"/>
                  </a:schemeClr>
                </a:solidFill>
              </a:rPr>
              <a:t>Nessuna interruzione pubblicitaria</a:t>
            </a:r>
          </a:p>
          <a:p>
            <a:pPr marL="171450" indent="-171450">
              <a:buFont typeface="Arial" panose="020B0604020202020204" pitchFamily="34" charset="0"/>
              <a:buChar char="•"/>
            </a:pPr>
            <a:r>
              <a:rPr lang="it-IT" sz="1000" dirty="0" smtClean="0">
                <a:solidFill>
                  <a:schemeClr val="accent3">
                    <a:lumMod val="50000"/>
                  </a:schemeClr>
                </a:solidFill>
              </a:rPr>
              <a:t>Download temporaneo per ascolto off-line</a:t>
            </a:r>
            <a:endParaRPr lang="it-IT" sz="1000" dirty="0">
              <a:solidFill>
                <a:schemeClr val="accent3">
                  <a:lumMod val="50000"/>
                </a:schemeClr>
              </a:solidFill>
            </a:endParaRPr>
          </a:p>
        </p:txBody>
      </p:sp>
      <p:sp>
        <p:nvSpPr>
          <p:cNvPr id="75" name="Rettangolo arrotondato 74"/>
          <p:cNvSpPr/>
          <p:nvPr/>
        </p:nvSpPr>
        <p:spPr>
          <a:xfrm>
            <a:off x="1497283" y="4188663"/>
            <a:ext cx="1305263" cy="1112545"/>
          </a:xfrm>
          <a:prstGeom prst="roundRect">
            <a:avLst>
              <a:gd name="adj" fmla="val 1140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900" b="1" dirty="0" smtClean="0">
                <a:solidFill>
                  <a:schemeClr val="tx1">
                    <a:lumMod val="75000"/>
                    <a:lumOff val="25000"/>
                  </a:schemeClr>
                </a:solidFill>
              </a:rPr>
              <a:t>OFFERTA FREE </a:t>
            </a:r>
            <a:br>
              <a:rPr lang="it-IT" sz="900" b="1" dirty="0" smtClean="0">
                <a:solidFill>
                  <a:schemeClr val="tx1">
                    <a:lumMod val="75000"/>
                    <a:lumOff val="25000"/>
                  </a:schemeClr>
                </a:solidFill>
              </a:rPr>
            </a:br>
            <a:r>
              <a:rPr lang="it-IT" sz="900" b="1" dirty="0" smtClean="0">
                <a:solidFill>
                  <a:schemeClr val="tx1">
                    <a:lumMod val="75000"/>
                    <a:lumOff val="25000"/>
                  </a:schemeClr>
                </a:solidFill>
              </a:rPr>
              <a:t>PC / TABLET</a:t>
            </a:r>
          </a:p>
          <a:p>
            <a:pPr algn="ctr"/>
            <a:endParaRPr lang="it-IT" sz="600" dirty="0">
              <a:solidFill>
                <a:schemeClr val="tx1">
                  <a:lumMod val="75000"/>
                  <a:lumOff val="25000"/>
                </a:schemeClr>
              </a:solidFill>
            </a:endParaRPr>
          </a:p>
          <a:p>
            <a:pPr marL="171450" indent="-171450">
              <a:buFont typeface="Arial" panose="020B0604020202020204" pitchFamily="34" charset="0"/>
              <a:buChar char="•"/>
            </a:pPr>
            <a:r>
              <a:rPr lang="it-IT" sz="900" dirty="0" smtClean="0">
                <a:solidFill>
                  <a:schemeClr val="tx1">
                    <a:lumMod val="75000"/>
                    <a:lumOff val="25000"/>
                  </a:schemeClr>
                </a:solidFill>
              </a:rPr>
              <a:t>Ascolti illimitati</a:t>
            </a:r>
          </a:p>
          <a:p>
            <a:pPr marL="171450" indent="-171450">
              <a:buFont typeface="Arial" panose="020B0604020202020204" pitchFamily="34" charset="0"/>
              <a:buChar char="•"/>
            </a:pPr>
            <a:r>
              <a:rPr lang="it-IT" sz="900" dirty="0" smtClean="0">
                <a:solidFill>
                  <a:schemeClr val="tx1">
                    <a:lumMod val="75000"/>
                    <a:lumOff val="25000"/>
                  </a:schemeClr>
                </a:solidFill>
              </a:rPr>
              <a:t>Interruzioni pubblicitarie</a:t>
            </a:r>
          </a:p>
          <a:p>
            <a:pPr marL="171450" indent="-171450">
              <a:buFont typeface="Arial" panose="020B0604020202020204" pitchFamily="34" charset="0"/>
              <a:buChar char="•"/>
            </a:pPr>
            <a:r>
              <a:rPr lang="it-IT" sz="900" dirty="0" smtClean="0">
                <a:solidFill>
                  <a:schemeClr val="tx1">
                    <a:lumMod val="75000"/>
                    <a:lumOff val="25000"/>
                  </a:schemeClr>
                </a:solidFill>
              </a:rPr>
              <a:t>Ascolto off-line </a:t>
            </a:r>
            <a:br>
              <a:rPr lang="it-IT" sz="900" dirty="0" smtClean="0">
                <a:solidFill>
                  <a:schemeClr val="tx1">
                    <a:lumMod val="75000"/>
                    <a:lumOff val="25000"/>
                  </a:schemeClr>
                </a:solidFill>
              </a:rPr>
            </a:br>
            <a:r>
              <a:rPr lang="it-IT" sz="900" dirty="0" smtClean="0">
                <a:solidFill>
                  <a:schemeClr val="tx1">
                    <a:lumMod val="75000"/>
                    <a:lumOff val="25000"/>
                  </a:schemeClr>
                </a:solidFill>
              </a:rPr>
              <a:t>non disponibile</a:t>
            </a:r>
            <a:endParaRPr lang="it-IT" sz="900" dirty="0">
              <a:solidFill>
                <a:schemeClr val="tx1">
                  <a:lumMod val="75000"/>
                  <a:lumOff val="25000"/>
                </a:schemeClr>
              </a:solidFill>
            </a:endParaRPr>
          </a:p>
        </p:txBody>
      </p:sp>
      <p:sp>
        <p:nvSpPr>
          <p:cNvPr id="76" name="Rettangolo arrotondato 75"/>
          <p:cNvSpPr/>
          <p:nvPr/>
        </p:nvSpPr>
        <p:spPr>
          <a:xfrm>
            <a:off x="2906697" y="4189280"/>
            <a:ext cx="1305263" cy="1111928"/>
          </a:xfrm>
          <a:prstGeom prst="roundRect">
            <a:avLst>
              <a:gd name="adj" fmla="val 1245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a:solidFill>
                  <a:schemeClr val="tx1">
                    <a:lumMod val="75000"/>
                    <a:lumOff val="25000"/>
                  </a:schemeClr>
                </a:solidFill>
              </a:rPr>
              <a:t>OFFERTA FREE </a:t>
            </a:r>
            <a:r>
              <a:rPr lang="it-IT" sz="900" b="1" dirty="0" smtClean="0">
                <a:solidFill>
                  <a:schemeClr val="tx1">
                    <a:lumMod val="75000"/>
                    <a:lumOff val="25000"/>
                  </a:schemeClr>
                </a:solidFill>
              </a:rPr>
              <a:t/>
            </a:r>
            <a:br>
              <a:rPr lang="it-IT" sz="900" b="1" dirty="0" smtClean="0">
                <a:solidFill>
                  <a:schemeClr val="tx1">
                    <a:lumMod val="75000"/>
                    <a:lumOff val="25000"/>
                  </a:schemeClr>
                </a:solidFill>
              </a:rPr>
            </a:br>
            <a:r>
              <a:rPr lang="it-IT" sz="900" b="1" dirty="0" smtClean="0">
                <a:solidFill>
                  <a:schemeClr val="tx1">
                    <a:lumMod val="75000"/>
                    <a:lumOff val="25000"/>
                  </a:schemeClr>
                </a:solidFill>
              </a:rPr>
              <a:t>MOBILE</a:t>
            </a:r>
          </a:p>
          <a:p>
            <a:pPr algn="ctr"/>
            <a:endParaRPr lang="it-IT" sz="500" dirty="0">
              <a:solidFill>
                <a:schemeClr val="tx1">
                  <a:lumMod val="75000"/>
                  <a:lumOff val="25000"/>
                </a:schemeClr>
              </a:solidFill>
            </a:endParaRPr>
          </a:p>
          <a:p>
            <a:pPr marL="171450" indent="-171450">
              <a:buFont typeface="Arial" panose="020B0604020202020204" pitchFamily="34" charset="0"/>
              <a:buChar char="•"/>
            </a:pPr>
            <a:r>
              <a:rPr lang="it-IT" sz="900" dirty="0" smtClean="0">
                <a:solidFill>
                  <a:schemeClr val="tx1">
                    <a:lumMod val="75000"/>
                    <a:lumOff val="25000"/>
                  </a:schemeClr>
                </a:solidFill>
              </a:rPr>
              <a:t>Ascolto solo in modalità </a:t>
            </a:r>
            <a:r>
              <a:rPr lang="it-IT" sz="900" i="1" dirty="0" err="1" smtClean="0">
                <a:solidFill>
                  <a:schemeClr val="tx1">
                    <a:lumMod val="75000"/>
                    <a:lumOff val="25000"/>
                  </a:schemeClr>
                </a:solidFill>
              </a:rPr>
              <a:t>shuffle</a:t>
            </a:r>
            <a:r>
              <a:rPr lang="it-IT" sz="900" dirty="0" smtClean="0">
                <a:solidFill>
                  <a:schemeClr val="tx1">
                    <a:lumMod val="75000"/>
                    <a:lumOff val="25000"/>
                  </a:schemeClr>
                </a:solidFill>
              </a:rPr>
              <a:t> con </a:t>
            </a:r>
            <a:r>
              <a:rPr lang="it-IT" sz="900" i="1" dirty="0" err="1" smtClean="0">
                <a:solidFill>
                  <a:schemeClr val="tx1">
                    <a:lumMod val="75000"/>
                    <a:lumOff val="25000"/>
                  </a:schemeClr>
                </a:solidFill>
              </a:rPr>
              <a:t>skip</a:t>
            </a:r>
            <a:r>
              <a:rPr lang="it-IT" sz="900" dirty="0" smtClean="0">
                <a:solidFill>
                  <a:schemeClr val="tx1">
                    <a:lumMod val="75000"/>
                    <a:lumOff val="25000"/>
                  </a:schemeClr>
                </a:solidFill>
              </a:rPr>
              <a:t> limitati</a:t>
            </a:r>
          </a:p>
          <a:p>
            <a:pPr marL="171450" indent="-171450">
              <a:buFont typeface="Arial" panose="020B0604020202020204" pitchFamily="34" charset="0"/>
              <a:buChar char="•"/>
            </a:pPr>
            <a:r>
              <a:rPr lang="it-IT" sz="900" dirty="0" smtClean="0">
                <a:solidFill>
                  <a:schemeClr val="tx1">
                    <a:lumMod val="75000"/>
                    <a:lumOff val="25000"/>
                  </a:schemeClr>
                </a:solidFill>
              </a:rPr>
              <a:t>Interruzioni pubblicitarie</a:t>
            </a:r>
            <a:endParaRPr lang="it-IT" sz="900" dirty="0">
              <a:solidFill>
                <a:schemeClr val="tx1">
                  <a:lumMod val="75000"/>
                  <a:lumOff val="25000"/>
                </a:schemeClr>
              </a:solidFill>
            </a:endParaRPr>
          </a:p>
        </p:txBody>
      </p:sp>
      <p:sp>
        <p:nvSpPr>
          <p:cNvPr id="77" name="CasellaDiTesto 8"/>
          <p:cNvSpPr txBox="1"/>
          <p:nvPr/>
        </p:nvSpPr>
        <p:spPr>
          <a:xfrm>
            <a:off x="559687" y="2949495"/>
            <a:ext cx="909291" cy="623779"/>
          </a:xfrm>
          <a:prstGeom prst="rect">
            <a:avLst/>
          </a:prstGeom>
          <a:noFill/>
        </p:spPr>
        <p:txBody>
          <a:bodyPr wrap="none" rtlCol="0">
            <a:spAutoFit/>
          </a:bodyPr>
          <a:lstStyle/>
          <a:p>
            <a:pPr algn="r"/>
            <a:r>
              <a:rPr lang="it-IT" sz="900" i="1" dirty="0" smtClean="0">
                <a:solidFill>
                  <a:schemeClr val="accent3">
                    <a:lumMod val="75000"/>
                  </a:schemeClr>
                </a:solidFill>
                <a:latin typeface="+mj-lt"/>
              </a:rPr>
              <a:t>Abbonamento</a:t>
            </a:r>
            <a:br>
              <a:rPr lang="it-IT" sz="900" i="1" dirty="0" smtClean="0">
                <a:solidFill>
                  <a:schemeClr val="accent3">
                    <a:lumMod val="75000"/>
                  </a:schemeClr>
                </a:solidFill>
                <a:latin typeface="+mj-lt"/>
              </a:rPr>
            </a:br>
            <a:r>
              <a:rPr lang="it-IT" sz="900" i="1" dirty="0" smtClean="0">
                <a:solidFill>
                  <a:schemeClr val="accent3">
                    <a:lumMod val="75000"/>
                  </a:schemeClr>
                </a:solidFill>
                <a:latin typeface="+mj-lt"/>
              </a:rPr>
              <a:t>€/£/$ 9,99</a:t>
            </a:r>
            <a:br>
              <a:rPr lang="it-IT" sz="900" i="1" dirty="0" smtClean="0">
                <a:solidFill>
                  <a:schemeClr val="accent3">
                    <a:lumMod val="75000"/>
                  </a:schemeClr>
                </a:solidFill>
                <a:latin typeface="+mj-lt"/>
              </a:rPr>
            </a:br>
            <a:r>
              <a:rPr lang="it-IT" sz="900" i="1" dirty="0" smtClean="0">
                <a:solidFill>
                  <a:schemeClr val="accent3">
                    <a:lumMod val="75000"/>
                  </a:schemeClr>
                </a:solidFill>
                <a:latin typeface="+mj-lt"/>
              </a:rPr>
              <a:t>al mese </a:t>
            </a:r>
            <a:br>
              <a:rPr lang="it-IT" sz="900" i="1" dirty="0" smtClean="0">
                <a:solidFill>
                  <a:schemeClr val="accent3">
                    <a:lumMod val="75000"/>
                  </a:schemeClr>
                </a:solidFill>
                <a:latin typeface="+mj-lt"/>
              </a:rPr>
            </a:br>
            <a:r>
              <a:rPr lang="it-IT" sz="900" i="1" dirty="0" smtClean="0">
                <a:solidFill>
                  <a:schemeClr val="accent3">
                    <a:lumMod val="75000"/>
                  </a:schemeClr>
                </a:solidFill>
                <a:latin typeface="+mj-lt"/>
              </a:rPr>
              <a:t>(Free trial 30 </a:t>
            </a:r>
            <a:r>
              <a:rPr lang="it-IT" sz="900" i="1" dirty="0" err="1" smtClean="0">
                <a:solidFill>
                  <a:schemeClr val="accent3">
                    <a:lumMod val="75000"/>
                  </a:schemeClr>
                </a:solidFill>
                <a:latin typeface="+mj-lt"/>
              </a:rPr>
              <a:t>gg</a:t>
            </a:r>
            <a:r>
              <a:rPr lang="it-IT" sz="900" i="1" dirty="0" smtClean="0">
                <a:solidFill>
                  <a:schemeClr val="accent3">
                    <a:lumMod val="75000"/>
                  </a:schemeClr>
                </a:solidFill>
                <a:latin typeface="+mj-lt"/>
              </a:rPr>
              <a:t>)</a:t>
            </a:r>
            <a:endParaRPr lang="it-IT" sz="900" i="1" dirty="0">
              <a:solidFill>
                <a:schemeClr val="accent3">
                  <a:lumMod val="75000"/>
                </a:schemeClr>
              </a:solidFill>
              <a:latin typeface="+mj-lt"/>
            </a:endParaRPr>
          </a:p>
        </p:txBody>
      </p:sp>
      <p:sp>
        <p:nvSpPr>
          <p:cNvPr id="78" name="Freccia bidirezionale orizzontale 77"/>
          <p:cNvSpPr/>
          <p:nvPr/>
        </p:nvSpPr>
        <p:spPr>
          <a:xfrm>
            <a:off x="2600821" y="4322994"/>
            <a:ext cx="513612" cy="208795"/>
          </a:xfrm>
          <a:prstGeom prst="lef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 name="CasellaDiTesto 78"/>
          <p:cNvSpPr txBox="1"/>
          <p:nvPr/>
        </p:nvSpPr>
        <p:spPr>
          <a:xfrm>
            <a:off x="377585" y="4422161"/>
            <a:ext cx="1091392" cy="623779"/>
          </a:xfrm>
          <a:prstGeom prst="rect">
            <a:avLst/>
          </a:prstGeom>
          <a:noFill/>
        </p:spPr>
        <p:txBody>
          <a:bodyPr wrap="none" rtlCol="0">
            <a:spAutoFit/>
          </a:bodyPr>
          <a:lstStyle/>
          <a:p>
            <a:pPr algn="r"/>
            <a:r>
              <a:rPr lang="it-IT" sz="900" i="1" dirty="0" smtClean="0">
                <a:solidFill>
                  <a:schemeClr val="tx1">
                    <a:lumMod val="75000"/>
                    <a:lumOff val="25000"/>
                  </a:schemeClr>
                </a:solidFill>
                <a:latin typeface="+mj-lt"/>
              </a:rPr>
              <a:t>Gratuito,</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finanziato </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dalla pubblicità</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senza limiti di tempo</a:t>
            </a:r>
            <a:endParaRPr lang="it-IT" sz="900" i="1" dirty="0">
              <a:solidFill>
                <a:schemeClr val="tx1">
                  <a:lumMod val="75000"/>
                  <a:lumOff val="25000"/>
                </a:schemeClr>
              </a:solidFill>
              <a:latin typeface="+mj-lt"/>
            </a:endParaRPr>
          </a:p>
        </p:txBody>
      </p:sp>
      <p:sp>
        <p:nvSpPr>
          <p:cNvPr id="140" name="CasellaDiTesto 139"/>
          <p:cNvSpPr txBox="1"/>
          <p:nvPr/>
        </p:nvSpPr>
        <p:spPr>
          <a:xfrm>
            <a:off x="2304906" y="1844824"/>
            <a:ext cx="2269596" cy="584775"/>
          </a:xfrm>
          <a:prstGeom prst="rect">
            <a:avLst/>
          </a:prstGeom>
          <a:noFill/>
        </p:spPr>
        <p:txBody>
          <a:bodyPr wrap="none" rtlCol="0">
            <a:spAutoFit/>
          </a:bodyPr>
          <a:lstStyle/>
          <a:p>
            <a:r>
              <a:rPr lang="it-IT" sz="1600" dirty="0" smtClean="0">
                <a:latin typeface="+mj-lt"/>
              </a:rPr>
              <a:t>MODELLO FREEMIUM</a:t>
            </a:r>
          </a:p>
          <a:p>
            <a:r>
              <a:rPr lang="it-IT" sz="1600" dirty="0" err="1" smtClean="0">
                <a:latin typeface="+mj-lt"/>
              </a:rPr>
              <a:t>DI</a:t>
            </a:r>
            <a:r>
              <a:rPr lang="it-IT" sz="1600" dirty="0" smtClean="0">
                <a:latin typeface="+mj-lt"/>
              </a:rPr>
              <a:t> TIPO </a:t>
            </a:r>
            <a:r>
              <a:rPr lang="it-IT" sz="1600" b="1" dirty="0" smtClean="0">
                <a:latin typeface="+mj-lt"/>
              </a:rPr>
              <a:t>“ OPTIONAL +  “ </a:t>
            </a:r>
            <a:endParaRPr lang="it-IT" sz="1600" b="1" dirty="0">
              <a:latin typeface="+mj-lt"/>
            </a:endParaRPr>
          </a:p>
        </p:txBody>
      </p:sp>
      <p:sp>
        <p:nvSpPr>
          <p:cNvPr id="141" name="Freccia a destra 140"/>
          <p:cNvSpPr/>
          <p:nvPr/>
        </p:nvSpPr>
        <p:spPr>
          <a:xfrm rot="16200000">
            <a:off x="2685540" y="3741583"/>
            <a:ext cx="360040" cy="36004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b="1" dirty="0">
              <a:solidFill>
                <a:schemeClr val="tx1">
                  <a:lumMod val="75000"/>
                  <a:lumOff val="25000"/>
                </a:schemeClr>
              </a:solidFill>
            </a:endParaRPr>
          </a:p>
        </p:txBody>
      </p:sp>
      <p:cxnSp>
        <p:nvCxnSpPr>
          <p:cNvPr id="144" name="Forma 143"/>
          <p:cNvCxnSpPr>
            <a:stCxn id="69" idx="0"/>
            <a:endCxn id="140" idx="1"/>
          </p:cNvCxnSpPr>
          <p:nvPr/>
        </p:nvCxnSpPr>
        <p:spPr>
          <a:xfrm rot="5400000" flipH="1" flipV="1">
            <a:off x="1644643" y="1716582"/>
            <a:ext cx="239632" cy="108089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CasellaDiTesto 105"/>
          <p:cNvSpPr txBox="1"/>
          <p:nvPr/>
        </p:nvSpPr>
        <p:spPr>
          <a:xfrm>
            <a:off x="4555754" y="2646035"/>
            <a:ext cx="2488182" cy="430887"/>
          </a:xfrm>
          <a:prstGeom prst="rect">
            <a:avLst/>
          </a:prstGeom>
          <a:solidFill>
            <a:schemeClr val="bg1"/>
          </a:solidFill>
        </p:spPr>
        <p:txBody>
          <a:bodyPr wrap="none" rtlCol="0">
            <a:spAutoFit/>
          </a:bodyPr>
          <a:lstStyle/>
          <a:p>
            <a:r>
              <a:rPr lang="en-GB" sz="1100" b="1" dirty="0" err="1" smtClean="0">
                <a:solidFill>
                  <a:schemeClr val="tx1">
                    <a:lumMod val="65000"/>
                    <a:lumOff val="35000"/>
                  </a:schemeClr>
                </a:solidFill>
                <a:latin typeface="+mj-lt"/>
              </a:rPr>
              <a:t>Utenti</a:t>
            </a:r>
            <a:r>
              <a:rPr lang="en-GB" sz="1100" b="1" dirty="0" smtClean="0">
                <a:solidFill>
                  <a:schemeClr val="tx1">
                    <a:lumMod val="65000"/>
                    <a:lumOff val="35000"/>
                  </a:schemeClr>
                </a:solidFill>
                <a:latin typeface="+mj-lt"/>
              </a:rPr>
              <a:t> </a:t>
            </a:r>
            <a:r>
              <a:rPr lang="en-GB" sz="1100" b="1" dirty="0" err="1" smtClean="0">
                <a:solidFill>
                  <a:schemeClr val="tx1">
                    <a:lumMod val="65000"/>
                    <a:lumOff val="35000"/>
                  </a:schemeClr>
                </a:solidFill>
                <a:latin typeface="+mj-lt"/>
              </a:rPr>
              <a:t>paganti</a:t>
            </a:r>
            <a:r>
              <a:rPr lang="en-GB" sz="1100" b="1" dirty="0" smtClean="0">
                <a:solidFill>
                  <a:schemeClr val="tx1">
                    <a:lumMod val="65000"/>
                    <a:lumOff val="35000"/>
                  </a:schemeClr>
                </a:solidFill>
                <a:latin typeface="+mj-lt"/>
              </a:rPr>
              <a:t> e </a:t>
            </a:r>
            <a:r>
              <a:rPr lang="en-GB" sz="1100" b="1" dirty="0" err="1" smtClean="0">
                <a:solidFill>
                  <a:schemeClr val="tx1">
                    <a:lumMod val="65000"/>
                    <a:lumOff val="35000"/>
                  </a:schemeClr>
                </a:solidFill>
                <a:latin typeface="+mj-lt"/>
              </a:rPr>
              <a:t>utenti</a:t>
            </a:r>
            <a:r>
              <a:rPr lang="en-GB" sz="1100" b="1" dirty="0" smtClean="0">
                <a:solidFill>
                  <a:schemeClr val="tx1">
                    <a:lumMod val="65000"/>
                    <a:lumOff val="35000"/>
                  </a:schemeClr>
                </a:solidFill>
                <a:latin typeface="+mj-lt"/>
              </a:rPr>
              <a:t> </a:t>
            </a:r>
            <a:r>
              <a:rPr lang="en-GB" sz="1100" b="1" dirty="0" err="1" smtClean="0">
                <a:solidFill>
                  <a:schemeClr val="tx1">
                    <a:lumMod val="65000"/>
                    <a:lumOff val="35000"/>
                  </a:schemeClr>
                </a:solidFill>
                <a:latin typeface="+mj-lt"/>
              </a:rPr>
              <a:t>totali</a:t>
            </a:r>
            <a:r>
              <a:rPr lang="en-GB" sz="1100" b="1" dirty="0" smtClean="0">
                <a:solidFill>
                  <a:schemeClr val="tx1">
                    <a:lumMod val="65000"/>
                    <a:lumOff val="35000"/>
                  </a:schemeClr>
                </a:solidFill>
                <a:latin typeface="+mj-lt"/>
              </a:rPr>
              <a:t> di </a:t>
            </a:r>
            <a:r>
              <a:rPr lang="en-GB" sz="1100" b="1" dirty="0" err="1" smtClean="0">
                <a:solidFill>
                  <a:schemeClr val="tx1">
                    <a:lumMod val="65000"/>
                    <a:lumOff val="35000"/>
                  </a:schemeClr>
                </a:solidFill>
                <a:latin typeface="+mj-lt"/>
              </a:rPr>
              <a:t>Spotify</a:t>
            </a:r>
            <a:r>
              <a:rPr lang="en-GB" sz="1100" b="1" dirty="0" smtClean="0">
                <a:solidFill>
                  <a:schemeClr val="tx1">
                    <a:lumMod val="65000"/>
                    <a:lumOff val="35000"/>
                  </a:schemeClr>
                </a:solidFill>
                <a:latin typeface="+mj-lt"/>
              </a:rPr>
              <a:t> </a:t>
            </a:r>
            <a:br>
              <a:rPr lang="en-GB" sz="1100" b="1" dirty="0" smtClean="0">
                <a:solidFill>
                  <a:schemeClr val="tx1">
                    <a:lumMod val="65000"/>
                    <a:lumOff val="35000"/>
                  </a:schemeClr>
                </a:solidFill>
                <a:latin typeface="+mj-lt"/>
              </a:rPr>
            </a:br>
            <a:r>
              <a:rPr lang="en-GB" sz="1100" i="1" dirty="0" smtClean="0">
                <a:solidFill>
                  <a:schemeClr val="tx1">
                    <a:lumMod val="65000"/>
                    <a:lumOff val="35000"/>
                  </a:schemeClr>
                </a:solidFill>
                <a:latin typeface="+mj-lt"/>
              </a:rPr>
              <a:t>(</a:t>
            </a:r>
            <a:r>
              <a:rPr lang="en-GB" sz="1100" i="1" dirty="0" err="1" smtClean="0">
                <a:solidFill>
                  <a:schemeClr val="tx1">
                    <a:lumMod val="65000"/>
                    <a:lumOff val="35000"/>
                  </a:schemeClr>
                </a:solidFill>
                <a:latin typeface="+mj-lt"/>
              </a:rPr>
              <a:t>milioni</a:t>
            </a:r>
            <a:r>
              <a:rPr lang="en-GB" sz="1100" i="1" dirty="0" smtClean="0">
                <a:solidFill>
                  <a:schemeClr val="tx1">
                    <a:lumMod val="65000"/>
                    <a:lumOff val="35000"/>
                  </a:schemeClr>
                </a:solidFill>
                <a:latin typeface="+mj-lt"/>
              </a:rPr>
              <a:t>)</a:t>
            </a:r>
            <a:endParaRPr lang="en-GB" sz="1100" i="1" dirty="0">
              <a:solidFill>
                <a:schemeClr val="tx1">
                  <a:lumMod val="65000"/>
                  <a:lumOff val="35000"/>
                </a:schemeClr>
              </a:solidFill>
              <a:latin typeface="+mj-lt"/>
            </a:endParaRPr>
          </a:p>
        </p:txBody>
      </p:sp>
      <p:sp>
        <p:nvSpPr>
          <p:cNvPr id="1032" name="Freeform 8"/>
          <p:cNvSpPr>
            <a:spLocks noEditPoints="1"/>
          </p:cNvSpPr>
          <p:nvPr/>
        </p:nvSpPr>
        <p:spPr bwMode="auto">
          <a:xfrm>
            <a:off x="4864100" y="4896073"/>
            <a:ext cx="2859088" cy="534987"/>
          </a:xfrm>
          <a:custGeom>
            <a:avLst/>
            <a:gdLst/>
            <a:ahLst/>
            <a:cxnLst>
              <a:cxn ang="0">
                <a:pos x="0" y="269"/>
              </a:cxn>
              <a:cxn ang="0">
                <a:pos x="146" y="269"/>
              </a:cxn>
              <a:cxn ang="0">
                <a:pos x="146" y="337"/>
              </a:cxn>
              <a:cxn ang="0">
                <a:pos x="0" y="337"/>
              </a:cxn>
              <a:cxn ang="0">
                <a:pos x="0" y="269"/>
              </a:cxn>
              <a:cxn ang="0">
                <a:pos x="553" y="234"/>
              </a:cxn>
              <a:cxn ang="0">
                <a:pos x="699" y="234"/>
              </a:cxn>
              <a:cxn ang="0">
                <a:pos x="699" y="337"/>
              </a:cxn>
              <a:cxn ang="0">
                <a:pos x="553" y="337"/>
              </a:cxn>
              <a:cxn ang="0">
                <a:pos x="553" y="234"/>
              </a:cxn>
              <a:cxn ang="0">
                <a:pos x="1106" y="166"/>
              </a:cxn>
              <a:cxn ang="0">
                <a:pos x="1252" y="166"/>
              </a:cxn>
              <a:cxn ang="0">
                <a:pos x="1252" y="337"/>
              </a:cxn>
              <a:cxn ang="0">
                <a:pos x="1106" y="337"/>
              </a:cxn>
              <a:cxn ang="0">
                <a:pos x="1106" y="166"/>
              </a:cxn>
              <a:cxn ang="0">
                <a:pos x="1654" y="0"/>
              </a:cxn>
              <a:cxn ang="0">
                <a:pos x="1801" y="0"/>
              </a:cxn>
              <a:cxn ang="0">
                <a:pos x="1801" y="337"/>
              </a:cxn>
              <a:cxn ang="0">
                <a:pos x="1654" y="337"/>
              </a:cxn>
              <a:cxn ang="0">
                <a:pos x="1654" y="0"/>
              </a:cxn>
            </a:cxnLst>
            <a:rect l="0" t="0" r="r" b="b"/>
            <a:pathLst>
              <a:path w="1801" h="337">
                <a:moveTo>
                  <a:pt x="0" y="269"/>
                </a:moveTo>
                <a:lnTo>
                  <a:pt x="146" y="269"/>
                </a:lnTo>
                <a:lnTo>
                  <a:pt x="146" y="337"/>
                </a:lnTo>
                <a:lnTo>
                  <a:pt x="0" y="337"/>
                </a:lnTo>
                <a:lnTo>
                  <a:pt x="0" y="269"/>
                </a:lnTo>
                <a:close/>
                <a:moveTo>
                  <a:pt x="553" y="234"/>
                </a:moveTo>
                <a:lnTo>
                  <a:pt x="699" y="234"/>
                </a:lnTo>
                <a:lnTo>
                  <a:pt x="699" y="337"/>
                </a:lnTo>
                <a:lnTo>
                  <a:pt x="553" y="337"/>
                </a:lnTo>
                <a:lnTo>
                  <a:pt x="553" y="234"/>
                </a:lnTo>
                <a:close/>
                <a:moveTo>
                  <a:pt x="1106" y="166"/>
                </a:moveTo>
                <a:lnTo>
                  <a:pt x="1252" y="166"/>
                </a:lnTo>
                <a:lnTo>
                  <a:pt x="1252" y="337"/>
                </a:lnTo>
                <a:lnTo>
                  <a:pt x="1106" y="337"/>
                </a:lnTo>
                <a:lnTo>
                  <a:pt x="1106" y="166"/>
                </a:lnTo>
                <a:close/>
                <a:moveTo>
                  <a:pt x="1654" y="0"/>
                </a:moveTo>
                <a:lnTo>
                  <a:pt x="1801" y="0"/>
                </a:lnTo>
                <a:lnTo>
                  <a:pt x="1801" y="337"/>
                </a:lnTo>
                <a:lnTo>
                  <a:pt x="1654" y="337"/>
                </a:lnTo>
                <a:lnTo>
                  <a:pt x="1654" y="0"/>
                </a:lnTo>
                <a:close/>
              </a:path>
            </a:pathLst>
          </a:custGeom>
          <a:solidFill>
            <a:schemeClr val="accent3">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33" name="Freeform 9"/>
          <p:cNvSpPr>
            <a:spLocks noEditPoints="1"/>
          </p:cNvSpPr>
          <p:nvPr/>
        </p:nvSpPr>
        <p:spPr bwMode="auto">
          <a:xfrm>
            <a:off x="5159375" y="3830861"/>
            <a:ext cx="2859088" cy="1600200"/>
          </a:xfrm>
          <a:custGeom>
            <a:avLst/>
            <a:gdLst/>
            <a:ahLst/>
            <a:cxnLst>
              <a:cxn ang="0">
                <a:pos x="0" y="720"/>
              </a:cxn>
              <a:cxn ang="0">
                <a:pos x="146" y="720"/>
              </a:cxn>
              <a:cxn ang="0">
                <a:pos x="146" y="1008"/>
              </a:cxn>
              <a:cxn ang="0">
                <a:pos x="0" y="1008"/>
              </a:cxn>
              <a:cxn ang="0">
                <a:pos x="0" y="720"/>
              </a:cxn>
              <a:cxn ang="0">
                <a:pos x="548" y="602"/>
              </a:cxn>
              <a:cxn ang="0">
                <a:pos x="694" y="602"/>
              </a:cxn>
              <a:cxn ang="0">
                <a:pos x="694" y="1008"/>
              </a:cxn>
              <a:cxn ang="0">
                <a:pos x="548" y="1008"/>
              </a:cxn>
              <a:cxn ang="0">
                <a:pos x="548" y="602"/>
              </a:cxn>
              <a:cxn ang="0">
                <a:pos x="1101" y="333"/>
              </a:cxn>
              <a:cxn ang="0">
                <a:pos x="1247" y="333"/>
              </a:cxn>
              <a:cxn ang="0">
                <a:pos x="1247" y="1008"/>
              </a:cxn>
              <a:cxn ang="0">
                <a:pos x="1101" y="1008"/>
              </a:cxn>
              <a:cxn ang="0">
                <a:pos x="1101" y="333"/>
              </a:cxn>
              <a:cxn ang="0">
                <a:pos x="1654" y="0"/>
              </a:cxn>
              <a:cxn ang="0">
                <a:pos x="1801" y="0"/>
              </a:cxn>
              <a:cxn ang="0">
                <a:pos x="1801" y="1008"/>
              </a:cxn>
              <a:cxn ang="0">
                <a:pos x="1654" y="1008"/>
              </a:cxn>
              <a:cxn ang="0">
                <a:pos x="1654" y="0"/>
              </a:cxn>
            </a:cxnLst>
            <a:rect l="0" t="0" r="r" b="b"/>
            <a:pathLst>
              <a:path w="1801" h="1008">
                <a:moveTo>
                  <a:pt x="0" y="720"/>
                </a:moveTo>
                <a:lnTo>
                  <a:pt x="146" y="720"/>
                </a:lnTo>
                <a:lnTo>
                  <a:pt x="146" y="1008"/>
                </a:lnTo>
                <a:lnTo>
                  <a:pt x="0" y="1008"/>
                </a:lnTo>
                <a:lnTo>
                  <a:pt x="0" y="720"/>
                </a:lnTo>
                <a:close/>
                <a:moveTo>
                  <a:pt x="548" y="602"/>
                </a:moveTo>
                <a:lnTo>
                  <a:pt x="694" y="602"/>
                </a:lnTo>
                <a:lnTo>
                  <a:pt x="694" y="1008"/>
                </a:lnTo>
                <a:lnTo>
                  <a:pt x="548" y="1008"/>
                </a:lnTo>
                <a:lnTo>
                  <a:pt x="548" y="602"/>
                </a:lnTo>
                <a:close/>
                <a:moveTo>
                  <a:pt x="1101" y="333"/>
                </a:moveTo>
                <a:lnTo>
                  <a:pt x="1247" y="333"/>
                </a:lnTo>
                <a:lnTo>
                  <a:pt x="1247" y="1008"/>
                </a:lnTo>
                <a:lnTo>
                  <a:pt x="1101" y="1008"/>
                </a:lnTo>
                <a:lnTo>
                  <a:pt x="1101" y="333"/>
                </a:lnTo>
                <a:close/>
                <a:moveTo>
                  <a:pt x="1654" y="0"/>
                </a:moveTo>
                <a:lnTo>
                  <a:pt x="1801" y="0"/>
                </a:lnTo>
                <a:lnTo>
                  <a:pt x="1801" y="1008"/>
                </a:lnTo>
                <a:lnTo>
                  <a:pt x="1654" y="1008"/>
                </a:lnTo>
                <a:lnTo>
                  <a:pt x="1654" y="0"/>
                </a:lnTo>
                <a:close/>
              </a:path>
            </a:pathLst>
          </a:custGeom>
          <a:solidFill>
            <a:schemeClr val="bg2">
              <a:lumMod val="9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34" name="Rectangle 10"/>
          <p:cNvSpPr>
            <a:spLocks noChangeArrowheads="1"/>
          </p:cNvSpPr>
          <p:nvPr/>
        </p:nvSpPr>
        <p:spPr bwMode="auto">
          <a:xfrm>
            <a:off x="4687888" y="5423123"/>
            <a:ext cx="3505200" cy="7937"/>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it-IT"/>
          </a:p>
        </p:txBody>
      </p:sp>
      <p:sp>
        <p:nvSpPr>
          <p:cNvPr id="1035" name="Rectangle 11"/>
          <p:cNvSpPr>
            <a:spLocks noChangeArrowheads="1"/>
          </p:cNvSpPr>
          <p:nvPr/>
        </p:nvSpPr>
        <p:spPr bwMode="auto">
          <a:xfrm>
            <a:off x="4954588" y="5161186"/>
            <a:ext cx="109538" cy="1539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4</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5829300" y="5107211"/>
            <a:ext cx="107950"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6</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6681788" y="5000848"/>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7556500" y="4734148"/>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5222875" y="4815111"/>
            <a:ext cx="155575" cy="1539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17</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6097588" y="4627786"/>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24</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6973888" y="4200748"/>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40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7848600" y="3668936"/>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60</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4989513" y="5505673"/>
            <a:ext cx="201613"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sep</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5137150" y="5505673"/>
            <a:ext cx="8572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5167313" y="5505673"/>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12</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5856288" y="5505673"/>
            <a:ext cx="217488"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mar</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6019800" y="5505673"/>
            <a:ext cx="8572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6049963" y="5505673"/>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13</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6724650" y="5505673"/>
            <a:ext cx="2317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May</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6902450" y="5505673"/>
            <a:ext cx="84138"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6934200" y="5505673"/>
            <a:ext cx="153988"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14</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7607300" y="5505673"/>
            <a:ext cx="209550"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Dec</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7770813" y="5505673"/>
            <a:ext cx="8572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7800975" y="5505673"/>
            <a:ext cx="155575"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Calibri" pitchFamily="34" charset="0"/>
                <a:cs typeface="Arial" pitchFamily="34" charset="0"/>
              </a:rPr>
              <a:t>14</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CasellaDiTesto 82"/>
          <p:cNvSpPr txBox="1"/>
          <p:nvPr/>
        </p:nvSpPr>
        <p:spPr>
          <a:xfrm>
            <a:off x="5436096" y="4157042"/>
            <a:ext cx="896399" cy="230832"/>
          </a:xfrm>
          <a:prstGeom prst="rect">
            <a:avLst/>
          </a:prstGeom>
          <a:noFill/>
        </p:spPr>
        <p:txBody>
          <a:bodyPr wrap="none" rtlCol="0">
            <a:spAutoFit/>
          </a:bodyPr>
          <a:lstStyle/>
          <a:p>
            <a:r>
              <a:rPr lang="it-IT" sz="900" i="1" dirty="0" smtClean="0">
                <a:latin typeface="+mj-lt"/>
              </a:rPr>
              <a:t>Utenti paganti</a:t>
            </a:r>
            <a:endParaRPr lang="it-IT" sz="900" i="1" dirty="0">
              <a:latin typeface="+mj-lt"/>
            </a:endParaRPr>
          </a:p>
        </p:txBody>
      </p:sp>
      <p:sp>
        <p:nvSpPr>
          <p:cNvPr id="84" name="CasellaDiTesto 83"/>
          <p:cNvSpPr txBox="1"/>
          <p:nvPr/>
        </p:nvSpPr>
        <p:spPr>
          <a:xfrm>
            <a:off x="6486610" y="3566170"/>
            <a:ext cx="1181734" cy="230832"/>
          </a:xfrm>
          <a:prstGeom prst="rect">
            <a:avLst/>
          </a:prstGeom>
          <a:noFill/>
        </p:spPr>
        <p:txBody>
          <a:bodyPr wrap="none" rtlCol="0">
            <a:spAutoFit/>
          </a:bodyPr>
          <a:lstStyle/>
          <a:p>
            <a:r>
              <a:rPr lang="it-IT" sz="900" i="1" dirty="0" smtClean="0">
                <a:latin typeface="+mj-lt"/>
              </a:rPr>
              <a:t>Utenti attivi nel mese</a:t>
            </a:r>
            <a:endParaRPr lang="it-IT" sz="900" i="1" dirty="0">
              <a:latin typeface="+mj-lt"/>
            </a:endParaRPr>
          </a:p>
        </p:txBody>
      </p:sp>
      <p:sp>
        <p:nvSpPr>
          <p:cNvPr id="85" name="Arco 84"/>
          <p:cNvSpPr/>
          <p:nvPr/>
        </p:nvSpPr>
        <p:spPr>
          <a:xfrm rot="5400000">
            <a:off x="7272300" y="3328950"/>
            <a:ext cx="864096" cy="1080120"/>
          </a:xfrm>
          <a:prstGeom prst="arc">
            <a:avLst>
              <a:gd name="adj1" fmla="val 21580846"/>
              <a:gd name="adj2" fmla="val 5658876"/>
            </a:avLst>
          </a:prstGeom>
          <a:ln>
            <a:solidFill>
              <a:schemeClr val="bg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6" name="Arco 85"/>
          <p:cNvSpPr/>
          <p:nvPr/>
        </p:nvSpPr>
        <p:spPr>
          <a:xfrm>
            <a:off x="5796136" y="4301728"/>
            <a:ext cx="864096" cy="1080120"/>
          </a:xfrm>
          <a:prstGeom prst="arc">
            <a:avLst>
              <a:gd name="adj1" fmla="val 16637986"/>
              <a:gd name="adj2" fmla="val 21549788"/>
            </a:avLst>
          </a:prstGeom>
          <a:ln>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5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32" grpId="0" animBg="1"/>
      <p:bldP spid="1033" grpId="0" animBg="1"/>
      <p:bldP spid="1034" grpId="0" animBg="1"/>
      <p:bldP spid="1035" grpId="0"/>
      <p:bldP spid="1036" grpId="0"/>
      <p:bldP spid="1037" grpId="0"/>
      <p:bldP spid="1038" grpId="0"/>
      <p:bldP spid="1039" grpId="0"/>
      <p:bldP spid="1040" grpId="0"/>
      <p:bldP spid="1041" grpId="0"/>
      <p:bldP spid="1042" grpId="0"/>
      <p:bldP spid="1043" grpId="0"/>
      <p:bldP spid="1044" grpId="0"/>
      <p:bldP spid="1045" grpId="0"/>
      <p:bldP spid="1046" grpId="0"/>
      <p:bldP spid="1047" grpId="0"/>
      <p:bldP spid="1048" grpId="0"/>
      <p:bldP spid="1049" grpId="0"/>
      <p:bldP spid="1050" grpId="0"/>
      <p:bldP spid="1051" grpId="0"/>
      <p:bldP spid="1052" grpId="0"/>
      <p:bldP spid="1053" grpId="0"/>
      <p:bldP spid="1054" grpId="0"/>
      <p:bldP spid="83" grpId="0"/>
      <p:bldP spid="84" grpId="0"/>
      <p:bldP spid="85" grpId="0" animBg="1"/>
      <p:bldP spid="8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8</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grpSp>
        <p:nvGrpSpPr>
          <p:cNvPr id="2" name="Gruppo 72"/>
          <p:cNvGrpSpPr/>
          <p:nvPr/>
        </p:nvGrpSpPr>
        <p:grpSpPr>
          <a:xfrm>
            <a:off x="377585" y="3192463"/>
            <a:ext cx="3834375" cy="2396777"/>
            <a:chOff x="4668868" y="1534335"/>
            <a:chExt cx="4050399" cy="2483429"/>
          </a:xfrm>
        </p:grpSpPr>
        <p:sp>
          <p:nvSpPr>
            <p:cNvPr id="74" name="Rettangolo arrotondato 1"/>
            <p:cNvSpPr/>
            <p:nvPr/>
          </p:nvSpPr>
          <p:spPr>
            <a:xfrm>
              <a:off x="5851648" y="1534335"/>
              <a:ext cx="2867619" cy="79280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dirty="0" smtClean="0">
                  <a:solidFill>
                    <a:schemeClr val="accent3">
                      <a:lumMod val="50000"/>
                    </a:schemeClr>
                  </a:solidFill>
                </a:rPr>
                <a:t>OFFERTA PREMIUM</a:t>
              </a:r>
            </a:p>
            <a:p>
              <a:pPr algn="ctr"/>
              <a:endParaRPr lang="it-IT" sz="400" dirty="0">
                <a:solidFill>
                  <a:schemeClr val="accent3">
                    <a:lumMod val="50000"/>
                  </a:schemeClr>
                </a:solidFill>
              </a:endParaRPr>
            </a:p>
            <a:p>
              <a:pPr marL="171450" indent="-171450">
                <a:buFont typeface="Arial" panose="020B0604020202020204" pitchFamily="34" charset="0"/>
                <a:buChar char="•"/>
              </a:pPr>
              <a:r>
                <a:rPr lang="it-IT" sz="1000" dirty="0" smtClean="0">
                  <a:solidFill>
                    <a:schemeClr val="accent3">
                      <a:lumMod val="50000"/>
                    </a:schemeClr>
                  </a:solidFill>
                </a:rPr>
                <a:t>Serie completa</a:t>
              </a:r>
              <a:endParaRPr lang="it-IT" sz="1000" i="1" dirty="0" smtClean="0">
                <a:solidFill>
                  <a:schemeClr val="accent3">
                    <a:lumMod val="50000"/>
                  </a:schemeClr>
                </a:solidFill>
              </a:endParaRPr>
            </a:p>
            <a:p>
              <a:pPr marL="171450" indent="-171450">
                <a:buFont typeface="Arial" panose="020B0604020202020204" pitchFamily="34" charset="0"/>
                <a:buChar char="•"/>
              </a:pPr>
              <a:r>
                <a:rPr lang="it-IT" sz="1000" dirty="0" smtClean="0">
                  <a:solidFill>
                    <a:schemeClr val="accent3">
                      <a:lumMod val="50000"/>
                    </a:schemeClr>
                  </a:solidFill>
                </a:rPr>
                <a:t>Tutte le piattaforme di visione</a:t>
              </a:r>
            </a:p>
            <a:p>
              <a:pPr marL="171450" indent="-171450">
                <a:buFont typeface="Arial" panose="020B0604020202020204" pitchFamily="34" charset="0"/>
                <a:buChar char="•"/>
              </a:pPr>
              <a:r>
                <a:rPr lang="it-IT" sz="1000" dirty="0" smtClean="0">
                  <a:solidFill>
                    <a:schemeClr val="accent3">
                      <a:lumMod val="50000"/>
                    </a:schemeClr>
                  </a:solidFill>
                </a:rPr>
                <a:t>Pubblicità limitata</a:t>
              </a:r>
              <a:endParaRPr lang="it-IT" sz="1000" dirty="0">
                <a:solidFill>
                  <a:schemeClr val="accent3">
                    <a:lumMod val="50000"/>
                  </a:schemeClr>
                </a:solidFill>
              </a:endParaRPr>
            </a:p>
          </p:txBody>
        </p:sp>
        <p:sp>
          <p:nvSpPr>
            <p:cNvPr id="75" name="Rettangolo arrotondato 74"/>
            <p:cNvSpPr/>
            <p:nvPr/>
          </p:nvSpPr>
          <p:spPr>
            <a:xfrm>
              <a:off x="5851648" y="2864997"/>
              <a:ext cx="2715489" cy="1152767"/>
            </a:xfrm>
            <a:prstGeom prst="roundRect">
              <a:avLst>
                <a:gd name="adj" fmla="val 1140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900" b="1" dirty="0" smtClean="0">
                  <a:solidFill>
                    <a:schemeClr val="tx1">
                      <a:lumMod val="75000"/>
                      <a:lumOff val="25000"/>
                    </a:schemeClr>
                  </a:solidFill>
                </a:rPr>
                <a:t>OFFERTA FREE </a:t>
              </a:r>
              <a:br>
                <a:rPr lang="it-IT" sz="900" b="1" dirty="0" smtClean="0">
                  <a:solidFill>
                    <a:schemeClr val="tx1">
                      <a:lumMod val="75000"/>
                      <a:lumOff val="25000"/>
                    </a:schemeClr>
                  </a:solidFill>
                </a:rPr>
              </a:br>
              <a:endParaRPr lang="it-IT" sz="900" b="1" dirty="0" smtClean="0">
                <a:solidFill>
                  <a:schemeClr val="tx1">
                    <a:lumMod val="75000"/>
                    <a:lumOff val="25000"/>
                  </a:schemeClr>
                </a:solidFill>
              </a:endParaRPr>
            </a:p>
            <a:p>
              <a:pPr algn="ctr"/>
              <a:endParaRPr lang="it-IT" sz="600" dirty="0">
                <a:solidFill>
                  <a:schemeClr val="tx1">
                    <a:lumMod val="75000"/>
                    <a:lumOff val="25000"/>
                  </a:schemeClr>
                </a:solidFill>
              </a:endParaRPr>
            </a:p>
            <a:p>
              <a:pPr marL="171450" indent="-171450">
                <a:buFont typeface="Arial" panose="020B0604020202020204" pitchFamily="34" charset="0"/>
                <a:buChar char="•"/>
              </a:pPr>
              <a:r>
                <a:rPr lang="it-IT" sz="900" dirty="0" smtClean="0">
                  <a:solidFill>
                    <a:schemeClr val="tx1">
                      <a:lumMod val="75000"/>
                      <a:lumOff val="25000"/>
                    </a:schemeClr>
                  </a:solidFill>
                </a:rPr>
                <a:t>Contenuti limitati e serie non complete</a:t>
              </a:r>
            </a:p>
            <a:p>
              <a:pPr marL="171450" indent="-171450">
                <a:buFont typeface="Arial" panose="020B0604020202020204" pitchFamily="34" charset="0"/>
                <a:buChar char="•"/>
              </a:pPr>
              <a:r>
                <a:rPr lang="it-IT" sz="900" dirty="0" smtClean="0">
                  <a:solidFill>
                    <a:schemeClr val="tx1">
                      <a:lumMod val="75000"/>
                      <a:lumOff val="25000"/>
                    </a:schemeClr>
                  </a:solidFill>
                </a:rPr>
                <a:t>Minore flessibilità di utilizzo e minori piattaforme</a:t>
              </a:r>
            </a:p>
            <a:p>
              <a:pPr marL="171450" indent="-171450">
                <a:buFont typeface="Arial" panose="020B0604020202020204" pitchFamily="34" charset="0"/>
                <a:buChar char="•"/>
              </a:pPr>
              <a:r>
                <a:rPr lang="it-IT" sz="900" dirty="0" smtClean="0">
                  <a:solidFill>
                    <a:schemeClr val="tx1">
                      <a:lumMod val="75000"/>
                      <a:lumOff val="25000"/>
                    </a:schemeClr>
                  </a:solidFill>
                </a:rPr>
                <a:t>Pubblicità</a:t>
              </a:r>
            </a:p>
            <a:p>
              <a:pPr marL="171450" indent="-171450">
                <a:buFont typeface="Arial" panose="020B0604020202020204" pitchFamily="34" charset="0"/>
                <a:buChar char="•"/>
              </a:pPr>
              <a:endParaRPr lang="it-IT" sz="900" dirty="0">
                <a:solidFill>
                  <a:schemeClr val="tx1">
                    <a:lumMod val="75000"/>
                    <a:lumOff val="25000"/>
                  </a:schemeClr>
                </a:solidFill>
              </a:endParaRPr>
            </a:p>
          </p:txBody>
        </p:sp>
        <p:sp>
          <p:nvSpPr>
            <p:cNvPr id="77" name="CasellaDiTesto 8"/>
            <p:cNvSpPr txBox="1"/>
            <p:nvPr/>
          </p:nvSpPr>
          <p:spPr>
            <a:xfrm>
              <a:off x="4807115" y="1581028"/>
              <a:ext cx="1014633" cy="669698"/>
            </a:xfrm>
            <a:prstGeom prst="rect">
              <a:avLst/>
            </a:prstGeom>
            <a:noFill/>
          </p:spPr>
          <p:txBody>
            <a:bodyPr wrap="none" rtlCol="0">
              <a:spAutoFit/>
            </a:bodyPr>
            <a:lstStyle/>
            <a:p>
              <a:pPr algn="r"/>
              <a:r>
                <a:rPr lang="it-IT" sz="900" i="1" dirty="0" smtClean="0">
                  <a:solidFill>
                    <a:schemeClr val="accent3">
                      <a:lumMod val="75000"/>
                    </a:schemeClr>
                  </a:solidFill>
                  <a:latin typeface="+mj-lt"/>
                </a:rPr>
                <a:t>Abbonamento</a:t>
              </a:r>
              <a:br>
                <a:rPr lang="it-IT" sz="900" i="1" dirty="0" smtClean="0">
                  <a:solidFill>
                    <a:schemeClr val="accent3">
                      <a:lumMod val="75000"/>
                    </a:schemeClr>
                  </a:solidFill>
                  <a:latin typeface="+mj-lt"/>
                </a:rPr>
              </a:br>
              <a:r>
                <a:rPr lang="it-IT" sz="900" i="1" dirty="0" smtClean="0">
                  <a:solidFill>
                    <a:schemeClr val="accent3">
                      <a:lumMod val="75000"/>
                    </a:schemeClr>
                  </a:solidFill>
                  <a:latin typeface="+mj-lt"/>
                </a:rPr>
                <a:t>$ 7,99</a:t>
              </a:r>
              <a:br>
                <a:rPr lang="it-IT" sz="900" i="1" dirty="0" smtClean="0">
                  <a:solidFill>
                    <a:schemeClr val="accent3">
                      <a:lumMod val="75000"/>
                    </a:schemeClr>
                  </a:solidFill>
                  <a:latin typeface="+mj-lt"/>
                </a:rPr>
              </a:br>
              <a:r>
                <a:rPr lang="it-IT" sz="900" i="1" dirty="0" smtClean="0">
                  <a:solidFill>
                    <a:schemeClr val="accent3">
                      <a:lumMod val="75000"/>
                    </a:schemeClr>
                  </a:solidFill>
                  <a:latin typeface="+mj-lt"/>
                </a:rPr>
                <a:t>al mese </a:t>
              </a:r>
              <a:br>
                <a:rPr lang="it-IT" sz="900" i="1" dirty="0" smtClean="0">
                  <a:solidFill>
                    <a:schemeClr val="accent3">
                      <a:lumMod val="75000"/>
                    </a:schemeClr>
                  </a:solidFill>
                  <a:latin typeface="+mj-lt"/>
                </a:rPr>
              </a:br>
              <a:r>
                <a:rPr lang="it-IT" sz="900" i="1" dirty="0" smtClean="0">
                  <a:solidFill>
                    <a:schemeClr val="accent3">
                      <a:lumMod val="75000"/>
                    </a:schemeClr>
                  </a:solidFill>
                  <a:latin typeface="+mj-lt"/>
                </a:rPr>
                <a:t>(Free trial 30 </a:t>
              </a:r>
              <a:r>
                <a:rPr lang="it-IT" sz="900" i="1" dirty="0" err="1" smtClean="0">
                  <a:solidFill>
                    <a:schemeClr val="accent3">
                      <a:lumMod val="75000"/>
                    </a:schemeClr>
                  </a:solidFill>
                  <a:latin typeface="+mj-lt"/>
                </a:rPr>
                <a:t>gg</a:t>
              </a:r>
              <a:r>
                <a:rPr lang="it-IT" sz="900" i="1" dirty="0" smtClean="0">
                  <a:solidFill>
                    <a:schemeClr val="accent3">
                      <a:lumMod val="75000"/>
                    </a:schemeClr>
                  </a:solidFill>
                  <a:latin typeface="+mj-lt"/>
                </a:rPr>
                <a:t>)</a:t>
              </a:r>
              <a:endParaRPr lang="it-IT" sz="900" i="1" dirty="0">
                <a:solidFill>
                  <a:schemeClr val="accent3">
                    <a:lumMod val="75000"/>
                  </a:schemeClr>
                </a:solidFill>
                <a:latin typeface="+mj-lt"/>
              </a:endParaRPr>
            </a:p>
          </p:txBody>
        </p:sp>
        <p:sp>
          <p:nvSpPr>
            <p:cNvPr id="79" name="CasellaDiTesto 78"/>
            <p:cNvSpPr txBox="1"/>
            <p:nvPr/>
          </p:nvSpPr>
          <p:spPr>
            <a:xfrm>
              <a:off x="4668868" y="3106936"/>
              <a:ext cx="1152880" cy="646331"/>
            </a:xfrm>
            <a:prstGeom prst="rect">
              <a:avLst/>
            </a:prstGeom>
            <a:noFill/>
          </p:spPr>
          <p:txBody>
            <a:bodyPr wrap="none" rtlCol="0">
              <a:spAutoFit/>
            </a:bodyPr>
            <a:lstStyle/>
            <a:p>
              <a:pPr algn="r"/>
              <a:r>
                <a:rPr lang="it-IT" sz="900" i="1" dirty="0" smtClean="0">
                  <a:solidFill>
                    <a:schemeClr val="tx1">
                      <a:lumMod val="75000"/>
                      <a:lumOff val="25000"/>
                    </a:schemeClr>
                  </a:solidFill>
                  <a:latin typeface="+mj-lt"/>
                </a:rPr>
                <a:t>Gratuito,</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finanziato </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dalla pubblicità</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senza limiti di tempo</a:t>
              </a:r>
              <a:endParaRPr lang="it-IT" sz="900" i="1" dirty="0">
                <a:solidFill>
                  <a:schemeClr val="tx1">
                    <a:lumMod val="75000"/>
                    <a:lumOff val="25000"/>
                  </a:schemeClr>
                </a:solidFill>
                <a:latin typeface="+mj-lt"/>
              </a:endParaRPr>
            </a:p>
          </p:txBody>
        </p:sp>
      </p:grpSp>
      <p:sp>
        <p:nvSpPr>
          <p:cNvPr id="140" name="CasellaDiTesto 139"/>
          <p:cNvSpPr txBox="1"/>
          <p:nvPr/>
        </p:nvSpPr>
        <p:spPr>
          <a:xfrm>
            <a:off x="2304906" y="1988840"/>
            <a:ext cx="2193164" cy="553998"/>
          </a:xfrm>
          <a:prstGeom prst="rect">
            <a:avLst/>
          </a:prstGeom>
          <a:noFill/>
        </p:spPr>
        <p:txBody>
          <a:bodyPr wrap="none" rtlCol="0">
            <a:spAutoFit/>
          </a:bodyPr>
          <a:lstStyle/>
          <a:p>
            <a:r>
              <a:rPr lang="it-IT" sz="1400" dirty="0" smtClean="0"/>
              <a:t>MODELLO FREEMIUM</a:t>
            </a:r>
          </a:p>
          <a:p>
            <a:r>
              <a:rPr lang="it-IT" sz="1400" dirty="0" err="1" smtClean="0"/>
              <a:t>DI</a:t>
            </a:r>
            <a:r>
              <a:rPr lang="it-IT" sz="1400" dirty="0" smtClean="0"/>
              <a:t> TIPO </a:t>
            </a:r>
            <a:r>
              <a:rPr lang="it-IT" sz="1600" b="1" dirty="0" smtClean="0"/>
              <a:t>“</a:t>
            </a:r>
            <a:r>
              <a:rPr lang="it-IT" sz="1600" b="1" dirty="0" err="1" smtClean="0"/>
              <a:t>CONTENT+</a:t>
            </a:r>
            <a:r>
              <a:rPr lang="it-IT" sz="1600" b="1" dirty="0" smtClean="0"/>
              <a:t>”</a:t>
            </a:r>
            <a:endParaRPr lang="it-IT" sz="1600" b="1" dirty="0"/>
          </a:p>
        </p:txBody>
      </p:sp>
      <p:sp>
        <p:nvSpPr>
          <p:cNvPr id="141" name="Freccia a destra 140"/>
          <p:cNvSpPr/>
          <p:nvPr/>
        </p:nvSpPr>
        <p:spPr>
          <a:xfrm rot="16200000">
            <a:off x="2685540" y="4029615"/>
            <a:ext cx="360040" cy="36004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b="1" dirty="0">
              <a:solidFill>
                <a:schemeClr val="tx1">
                  <a:lumMod val="75000"/>
                  <a:lumOff val="25000"/>
                </a:schemeClr>
              </a:solidFill>
            </a:endParaRPr>
          </a:p>
        </p:txBody>
      </p:sp>
      <p:sp>
        <p:nvSpPr>
          <p:cNvPr id="59"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VERSO IL MODELLO </a:t>
            </a:r>
            <a:br>
              <a:rPr lang="it-IT" sz="1300" b="1" i="1" cap="all" dirty="0" smtClean="0">
                <a:solidFill>
                  <a:srgbClr val="637980"/>
                </a:solidFill>
                <a:latin typeface="Verdana" pitchFamily="34" charset="0"/>
              </a:rPr>
            </a:br>
            <a:r>
              <a:rPr lang="it-IT" sz="1300" b="1" i="1" cap="all" dirty="0" smtClean="0">
                <a:solidFill>
                  <a:srgbClr val="637980"/>
                </a:solidFill>
                <a:latin typeface="Verdana" pitchFamily="34" charset="0"/>
              </a:rPr>
              <a:t>FREEMIUM / 2</a:t>
            </a:r>
          </a:p>
        </p:txBody>
      </p:sp>
      <p:pic>
        <p:nvPicPr>
          <p:cNvPr id="4098" name="Picture 2" descr="http://smartdns.com/wp-content/uploads/2015/02/Hulu_SmartDNS_Logo_Large.jpg"/>
          <p:cNvPicPr>
            <a:picLocks noChangeAspect="1" noChangeArrowheads="1"/>
          </p:cNvPicPr>
          <p:nvPr/>
        </p:nvPicPr>
        <p:blipFill>
          <a:blip r:embed="rId4" cstate="print"/>
          <a:srcRect t="27164" b="27122"/>
          <a:stretch>
            <a:fillRect/>
          </a:stretch>
        </p:blipFill>
        <p:spPr bwMode="auto">
          <a:xfrm>
            <a:off x="540321" y="2476788"/>
            <a:ext cx="1295375" cy="592172"/>
          </a:xfrm>
          <a:prstGeom prst="rect">
            <a:avLst/>
          </a:prstGeom>
          <a:noFill/>
        </p:spPr>
      </p:pic>
      <p:cxnSp>
        <p:nvCxnSpPr>
          <p:cNvPr id="61" name="Forma 60"/>
          <p:cNvCxnSpPr>
            <a:stCxn id="4098" idx="0"/>
            <a:endCxn id="140" idx="1"/>
          </p:cNvCxnSpPr>
          <p:nvPr/>
        </p:nvCxnSpPr>
        <p:spPr>
          <a:xfrm rot="5400000" flipH="1" flipV="1">
            <a:off x="1640983" y="1812866"/>
            <a:ext cx="210949" cy="1116897"/>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100" name="Picture 4" descr="http://images.wired.it/wp-content/uploads/2014/06/1403086845_youtubelogo.png"/>
          <p:cNvPicPr>
            <a:picLocks noChangeAspect="1" noChangeArrowheads="1"/>
          </p:cNvPicPr>
          <p:nvPr/>
        </p:nvPicPr>
        <p:blipFill>
          <a:blip r:embed="rId5" cstate="print"/>
          <a:srcRect t="16640" b="25122"/>
          <a:stretch>
            <a:fillRect/>
          </a:stretch>
        </p:blipFill>
        <p:spPr bwMode="auto">
          <a:xfrm>
            <a:off x="4788024" y="2542838"/>
            <a:ext cx="1224136" cy="504056"/>
          </a:xfrm>
          <a:prstGeom prst="rect">
            <a:avLst/>
          </a:prstGeom>
          <a:noFill/>
        </p:spPr>
      </p:pic>
      <p:sp>
        <p:nvSpPr>
          <p:cNvPr id="66" name="CasellaDiTesto 65"/>
          <p:cNvSpPr txBox="1"/>
          <p:nvPr/>
        </p:nvSpPr>
        <p:spPr>
          <a:xfrm>
            <a:off x="6084168" y="2060848"/>
            <a:ext cx="2988888" cy="553998"/>
          </a:xfrm>
          <a:prstGeom prst="rect">
            <a:avLst/>
          </a:prstGeom>
          <a:noFill/>
        </p:spPr>
        <p:txBody>
          <a:bodyPr wrap="square" rtlCol="0">
            <a:spAutoFit/>
          </a:bodyPr>
          <a:lstStyle/>
          <a:p>
            <a:r>
              <a:rPr lang="it-IT" sz="1400" dirty="0" smtClean="0"/>
              <a:t>MODELLO FREEMIUM </a:t>
            </a:r>
            <a:r>
              <a:rPr lang="it-IT" sz="1400" dirty="0" err="1" smtClean="0"/>
              <a:t>DI</a:t>
            </a:r>
            <a:r>
              <a:rPr lang="it-IT" sz="1400" dirty="0" smtClean="0"/>
              <a:t> TIPO </a:t>
            </a:r>
            <a:r>
              <a:rPr lang="it-IT" sz="1600" dirty="0" smtClean="0"/>
              <a:t/>
            </a:r>
            <a:br>
              <a:rPr lang="it-IT" sz="1600" dirty="0" smtClean="0"/>
            </a:br>
            <a:r>
              <a:rPr lang="it-IT" sz="1600" b="1" dirty="0" smtClean="0"/>
              <a:t>“</a:t>
            </a:r>
            <a:r>
              <a:rPr lang="it-IT" sz="1600" b="1" dirty="0" err="1" smtClean="0"/>
              <a:t>OPTION+</a:t>
            </a:r>
            <a:r>
              <a:rPr lang="it-IT" sz="1600" b="1" dirty="0" smtClean="0"/>
              <a:t> / </a:t>
            </a:r>
            <a:r>
              <a:rPr lang="it-IT" sz="1600" b="1" dirty="0" err="1" smtClean="0"/>
              <a:t>CONTENT+</a:t>
            </a:r>
            <a:r>
              <a:rPr lang="it-IT" sz="1600" b="1" dirty="0" smtClean="0"/>
              <a:t>”?</a:t>
            </a:r>
            <a:endParaRPr lang="it-IT" sz="1600" b="1" dirty="0"/>
          </a:p>
        </p:txBody>
      </p:sp>
      <p:cxnSp>
        <p:nvCxnSpPr>
          <p:cNvPr id="70" name="Forma 69"/>
          <p:cNvCxnSpPr>
            <a:stCxn id="4100" idx="0"/>
            <a:endCxn id="66" idx="1"/>
          </p:cNvCxnSpPr>
          <p:nvPr/>
        </p:nvCxnSpPr>
        <p:spPr>
          <a:xfrm rot="5400000" flipH="1" flipV="1">
            <a:off x="5639635" y="2098305"/>
            <a:ext cx="204991" cy="684076"/>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4" name="Gruppo 72"/>
          <p:cNvGrpSpPr/>
          <p:nvPr/>
        </p:nvGrpSpPr>
        <p:grpSpPr>
          <a:xfrm>
            <a:off x="4788024" y="3242405"/>
            <a:ext cx="3834375" cy="2396777"/>
            <a:chOff x="4668868" y="1534335"/>
            <a:chExt cx="4050399" cy="2483429"/>
          </a:xfrm>
        </p:grpSpPr>
        <p:sp>
          <p:nvSpPr>
            <p:cNvPr id="25" name="Rettangolo arrotondato 1"/>
            <p:cNvSpPr/>
            <p:nvPr/>
          </p:nvSpPr>
          <p:spPr>
            <a:xfrm>
              <a:off x="5851648" y="1534335"/>
              <a:ext cx="2867619" cy="79280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dirty="0" smtClean="0">
                  <a:solidFill>
                    <a:schemeClr val="accent3">
                      <a:lumMod val="50000"/>
                    </a:schemeClr>
                  </a:solidFill>
                </a:rPr>
                <a:t>OFFERTA PREMIUM</a:t>
              </a:r>
            </a:p>
            <a:p>
              <a:pPr algn="ctr"/>
              <a:endParaRPr lang="it-IT" sz="400" dirty="0">
                <a:solidFill>
                  <a:schemeClr val="accent3">
                    <a:lumMod val="50000"/>
                  </a:schemeClr>
                </a:solidFill>
              </a:endParaRPr>
            </a:p>
            <a:p>
              <a:pPr marL="171450" indent="-171450">
                <a:buFont typeface="Arial" panose="020B0604020202020204" pitchFamily="34" charset="0"/>
                <a:buChar char="•"/>
              </a:pPr>
              <a:r>
                <a:rPr lang="it-IT" sz="1000" dirty="0" smtClean="0">
                  <a:solidFill>
                    <a:schemeClr val="accent3">
                      <a:lumMod val="50000"/>
                    </a:schemeClr>
                  </a:solidFill>
                </a:rPr>
                <a:t>NO-AD </a:t>
              </a:r>
              <a:r>
                <a:rPr lang="it-IT" sz="1000" dirty="0" err="1" smtClean="0">
                  <a:solidFill>
                    <a:schemeClr val="accent3">
                      <a:lumMod val="50000"/>
                    </a:schemeClr>
                  </a:solidFill>
                </a:rPr>
                <a:t>version</a:t>
              </a:r>
              <a:r>
                <a:rPr lang="it-IT" sz="1000" dirty="0" smtClean="0">
                  <a:solidFill>
                    <a:schemeClr val="accent3">
                      <a:lumMod val="50000"/>
                    </a:schemeClr>
                  </a:solidFill>
                </a:rPr>
                <a:t> per utenti paganti</a:t>
              </a:r>
              <a:endParaRPr lang="it-IT" sz="1000" i="1" dirty="0" smtClean="0">
                <a:solidFill>
                  <a:schemeClr val="accent3">
                    <a:lumMod val="50000"/>
                  </a:schemeClr>
                </a:solidFill>
              </a:endParaRPr>
            </a:p>
            <a:p>
              <a:pPr marL="171450" indent="-171450">
                <a:buFont typeface="Arial" panose="020B0604020202020204" pitchFamily="34" charset="0"/>
                <a:buChar char="•"/>
              </a:pPr>
              <a:r>
                <a:rPr lang="it-IT" sz="1000" dirty="0" smtClean="0">
                  <a:solidFill>
                    <a:schemeClr val="accent3">
                      <a:lumMod val="50000"/>
                    </a:schemeClr>
                  </a:solidFill>
                </a:rPr>
                <a:t>Veri e propri premium </a:t>
              </a:r>
              <a:r>
                <a:rPr lang="it-IT" sz="1000" dirty="0" err="1" smtClean="0">
                  <a:solidFill>
                    <a:schemeClr val="accent3">
                      <a:lumMod val="50000"/>
                    </a:schemeClr>
                  </a:solidFill>
                </a:rPr>
                <a:t>channels</a:t>
              </a:r>
              <a:endParaRPr lang="it-IT" sz="1000" dirty="0" smtClean="0">
                <a:solidFill>
                  <a:schemeClr val="accent3">
                    <a:lumMod val="50000"/>
                  </a:schemeClr>
                </a:solidFill>
              </a:endParaRPr>
            </a:p>
            <a:p>
              <a:pPr marL="171450" indent="-171450">
                <a:buFont typeface="Arial" panose="020B0604020202020204" pitchFamily="34" charset="0"/>
                <a:buChar char="•"/>
              </a:pPr>
              <a:r>
                <a:rPr lang="it-IT" sz="1000" dirty="0" smtClean="0">
                  <a:solidFill>
                    <a:schemeClr val="accent3">
                      <a:lumMod val="50000"/>
                    </a:schemeClr>
                  </a:solidFill>
                </a:rPr>
                <a:t>Prime sezioni a pagamento</a:t>
              </a:r>
              <a:endParaRPr lang="it-IT" sz="1000" dirty="0">
                <a:solidFill>
                  <a:schemeClr val="accent3">
                    <a:lumMod val="50000"/>
                  </a:schemeClr>
                </a:solidFill>
              </a:endParaRPr>
            </a:p>
          </p:txBody>
        </p:sp>
        <p:sp>
          <p:nvSpPr>
            <p:cNvPr id="26" name="Rettangolo arrotondato 25"/>
            <p:cNvSpPr/>
            <p:nvPr/>
          </p:nvSpPr>
          <p:spPr>
            <a:xfrm>
              <a:off x="5851648" y="2864997"/>
              <a:ext cx="2715489" cy="1152767"/>
            </a:xfrm>
            <a:prstGeom prst="roundRect">
              <a:avLst>
                <a:gd name="adj" fmla="val 1140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900" b="1" dirty="0" smtClean="0">
                  <a:solidFill>
                    <a:schemeClr val="tx1">
                      <a:lumMod val="75000"/>
                      <a:lumOff val="25000"/>
                    </a:schemeClr>
                  </a:solidFill>
                </a:rPr>
                <a:t>OFFERTA FREE </a:t>
              </a:r>
              <a:br>
                <a:rPr lang="it-IT" sz="900" b="1" dirty="0" smtClean="0">
                  <a:solidFill>
                    <a:schemeClr val="tx1">
                      <a:lumMod val="75000"/>
                      <a:lumOff val="25000"/>
                    </a:schemeClr>
                  </a:solidFill>
                </a:rPr>
              </a:br>
              <a:endParaRPr lang="it-IT" sz="900" b="1" dirty="0" smtClean="0">
                <a:solidFill>
                  <a:schemeClr val="tx1">
                    <a:lumMod val="75000"/>
                    <a:lumOff val="25000"/>
                  </a:schemeClr>
                </a:solidFill>
              </a:endParaRPr>
            </a:p>
            <a:p>
              <a:pPr marL="171450" indent="-171450">
                <a:buFont typeface="Arial" panose="020B0604020202020204" pitchFamily="34" charset="0"/>
                <a:buChar char="•"/>
              </a:pPr>
              <a:r>
                <a:rPr lang="it-IT" sz="900" dirty="0" smtClean="0">
                  <a:solidFill>
                    <a:schemeClr val="tx1">
                      <a:lumMod val="75000"/>
                      <a:lumOff val="25000"/>
                    </a:schemeClr>
                  </a:solidFill>
                </a:rPr>
                <a:t>Accesso illimitato e contenuti finanziati dalla pubblicità</a:t>
              </a:r>
            </a:p>
            <a:p>
              <a:pPr marL="171450" indent="-171450">
                <a:buFont typeface="Arial" panose="020B0604020202020204" pitchFamily="34" charset="0"/>
                <a:buChar char="•"/>
              </a:pPr>
              <a:endParaRPr lang="it-IT" sz="900" dirty="0" smtClean="0">
                <a:solidFill>
                  <a:schemeClr val="tx1">
                    <a:lumMod val="75000"/>
                    <a:lumOff val="25000"/>
                  </a:schemeClr>
                </a:solidFill>
              </a:endParaRPr>
            </a:p>
            <a:p>
              <a:pPr marL="171450" indent="-171450">
                <a:buFont typeface="Arial" panose="020B0604020202020204" pitchFamily="34" charset="0"/>
                <a:buChar char="•"/>
              </a:pPr>
              <a:r>
                <a:rPr lang="it-IT" sz="900" dirty="0" smtClean="0">
                  <a:solidFill>
                    <a:schemeClr val="tx1">
                      <a:lumMod val="75000"/>
                      <a:lumOff val="25000"/>
                    </a:schemeClr>
                  </a:solidFill>
                </a:rPr>
                <a:t>Subscription gratuita facoltativa</a:t>
              </a:r>
              <a:endParaRPr lang="it-IT" sz="900" dirty="0">
                <a:solidFill>
                  <a:schemeClr val="tx1">
                    <a:lumMod val="75000"/>
                    <a:lumOff val="25000"/>
                  </a:schemeClr>
                </a:solidFill>
              </a:endParaRPr>
            </a:p>
          </p:txBody>
        </p:sp>
        <p:sp>
          <p:nvSpPr>
            <p:cNvPr id="28" name="CasellaDiTesto 27"/>
            <p:cNvSpPr txBox="1"/>
            <p:nvPr/>
          </p:nvSpPr>
          <p:spPr>
            <a:xfrm>
              <a:off x="4668868" y="3106936"/>
              <a:ext cx="1152880" cy="646331"/>
            </a:xfrm>
            <a:prstGeom prst="rect">
              <a:avLst/>
            </a:prstGeom>
            <a:noFill/>
          </p:spPr>
          <p:txBody>
            <a:bodyPr wrap="none" rtlCol="0">
              <a:spAutoFit/>
            </a:bodyPr>
            <a:lstStyle/>
            <a:p>
              <a:pPr algn="r"/>
              <a:r>
                <a:rPr lang="it-IT" sz="900" i="1" dirty="0" smtClean="0">
                  <a:solidFill>
                    <a:schemeClr val="tx1">
                      <a:lumMod val="75000"/>
                      <a:lumOff val="25000"/>
                    </a:schemeClr>
                  </a:solidFill>
                  <a:latin typeface="+mj-lt"/>
                </a:rPr>
                <a:t>Gratuito,</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finanziato </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dalla pubblicità</a:t>
              </a:r>
              <a:br>
                <a:rPr lang="it-IT" sz="900" i="1" dirty="0" smtClean="0">
                  <a:solidFill>
                    <a:schemeClr val="tx1">
                      <a:lumMod val="75000"/>
                      <a:lumOff val="25000"/>
                    </a:schemeClr>
                  </a:solidFill>
                  <a:latin typeface="+mj-lt"/>
                </a:rPr>
              </a:br>
              <a:r>
                <a:rPr lang="it-IT" sz="900" i="1" dirty="0" smtClean="0">
                  <a:solidFill>
                    <a:schemeClr val="tx1">
                      <a:lumMod val="75000"/>
                      <a:lumOff val="25000"/>
                    </a:schemeClr>
                  </a:solidFill>
                  <a:latin typeface="+mj-lt"/>
                </a:rPr>
                <a:t>senza limiti di tempo</a:t>
              </a:r>
              <a:endParaRPr lang="it-IT" sz="900" i="1" dirty="0">
                <a:solidFill>
                  <a:schemeClr val="tx1">
                    <a:lumMod val="75000"/>
                    <a:lumOff val="25000"/>
                  </a:schemeClr>
                </a:solidFill>
                <a:latin typeface="+mj-lt"/>
              </a:endParaRPr>
            </a:p>
          </p:txBody>
        </p:sp>
      </p:grpSp>
      <p:sp>
        <p:nvSpPr>
          <p:cNvPr id="29" name="Freccia a destra 28"/>
          <p:cNvSpPr/>
          <p:nvPr/>
        </p:nvSpPr>
        <p:spPr>
          <a:xfrm rot="16200000">
            <a:off x="7095979" y="4079557"/>
            <a:ext cx="360040" cy="36004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b="1" dirty="0">
              <a:solidFill>
                <a:schemeClr val="tx1">
                  <a:lumMod val="75000"/>
                  <a:lumOff val="25000"/>
                </a:schemeClr>
              </a:solidFill>
            </a:endParaRPr>
          </a:p>
        </p:txBody>
      </p:sp>
      <p:sp>
        <p:nvSpPr>
          <p:cNvPr id="30" name="CasellaDiTesto 29"/>
          <p:cNvSpPr txBox="1"/>
          <p:nvPr/>
        </p:nvSpPr>
        <p:spPr>
          <a:xfrm>
            <a:off x="8083024" y="3982998"/>
            <a:ext cx="561372" cy="261610"/>
          </a:xfrm>
          <a:prstGeom prst="rect">
            <a:avLst/>
          </a:prstGeom>
          <a:noFill/>
        </p:spPr>
        <p:txBody>
          <a:bodyPr wrap="none" rtlCol="0">
            <a:spAutoFit/>
          </a:bodyPr>
          <a:lstStyle/>
          <a:p>
            <a:r>
              <a:rPr lang="it-IT" sz="1100" i="1" dirty="0" smtClean="0">
                <a:latin typeface="+mj-lt"/>
              </a:rPr>
              <a:t>ipotesi</a:t>
            </a:r>
            <a:endParaRPr lang="it-IT" sz="1100" i="1" dirty="0">
              <a:latin typeface="+mj-lt"/>
            </a:endParaRP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29" grpId="0" animBg="1"/>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5" descr="logo e-mediainstitute per documenti"/>
          <p:cNvPicPr>
            <a:picLocks noChangeAspect="1" noChangeArrowheads="1"/>
          </p:cNvPicPr>
          <p:nvPr/>
        </p:nvPicPr>
        <p:blipFill>
          <a:blip r:embed="rId3" cstate="print"/>
          <a:srcRect/>
          <a:stretch>
            <a:fillRect/>
          </a:stretch>
        </p:blipFill>
        <p:spPr bwMode="auto">
          <a:xfrm>
            <a:off x="453185" y="380534"/>
            <a:ext cx="917575" cy="382587"/>
          </a:xfrm>
          <a:prstGeom prst="rect">
            <a:avLst/>
          </a:prstGeom>
          <a:noFill/>
          <a:ln w="9525">
            <a:noFill/>
            <a:miter lim="800000"/>
            <a:headEnd/>
            <a:tailEnd/>
          </a:ln>
        </p:spPr>
      </p:pic>
      <p:sp>
        <p:nvSpPr>
          <p:cNvPr id="45" name="Rectangle 18"/>
          <p:cNvSpPr>
            <a:spLocks noChangeArrowheads="1"/>
          </p:cNvSpPr>
          <p:nvPr/>
        </p:nvSpPr>
        <p:spPr bwMode="auto">
          <a:xfrm>
            <a:off x="395288" y="6500813"/>
            <a:ext cx="1221809" cy="215444"/>
          </a:xfrm>
          <a:prstGeom prst="rect">
            <a:avLst/>
          </a:prstGeom>
          <a:noFill/>
          <a:ln w="9525">
            <a:noFill/>
            <a:miter lim="800000"/>
            <a:headEnd/>
            <a:tailEnd/>
          </a:ln>
        </p:spPr>
        <p:txBody>
          <a:bodyPr wrap="none">
            <a:spAutoFit/>
          </a:bodyPr>
          <a:lstStyle/>
          <a:p>
            <a:r>
              <a:rPr lang="en-US" sz="800" dirty="0" smtClean="0">
                <a:solidFill>
                  <a:srgbClr val="637980"/>
                </a:solidFill>
                <a:latin typeface="Times New Roman" pitchFamily="18" charset="0"/>
              </a:rPr>
              <a:t>© e-Media Research Ltd.</a:t>
            </a:r>
          </a:p>
        </p:txBody>
      </p:sp>
      <p:sp>
        <p:nvSpPr>
          <p:cNvPr id="87" name="Slide Number Placeholder 2"/>
          <p:cNvSpPr txBox="1">
            <a:spLocks noGrp="1"/>
          </p:cNvSpPr>
          <p:nvPr/>
        </p:nvSpPr>
        <p:spPr>
          <a:xfrm>
            <a:off x="8277225" y="6442075"/>
            <a:ext cx="471488" cy="365125"/>
          </a:xfrm>
          <a:prstGeom prst="rect">
            <a:avLst/>
          </a:prstGeom>
          <a:noFill/>
        </p:spPr>
        <p:txBody>
          <a:bodyPr anchor="ctr"/>
          <a:lstStyle/>
          <a:p>
            <a:pPr algn="r" fontAlgn="auto">
              <a:spcBef>
                <a:spcPts val="0"/>
              </a:spcBef>
              <a:spcAft>
                <a:spcPts val="0"/>
              </a:spcAft>
              <a:defRPr/>
            </a:pPr>
            <a:fld id="{92274799-0C9C-435D-84A2-9F44E95792A5}" type="slidenum">
              <a:rPr lang="it-IT" sz="1100">
                <a:solidFill>
                  <a:srgbClr val="637980"/>
                </a:solidFill>
                <a:latin typeface="Calibri"/>
              </a:rPr>
              <a:pPr algn="r" fontAlgn="auto">
                <a:spcBef>
                  <a:spcPts val="0"/>
                </a:spcBef>
                <a:spcAft>
                  <a:spcPts val="0"/>
                </a:spcAft>
                <a:defRPr/>
              </a:pPr>
              <a:t>9</a:t>
            </a:fld>
            <a:endParaRPr lang="it-IT" sz="1100" dirty="0">
              <a:solidFill>
                <a:srgbClr val="637980"/>
              </a:solidFill>
              <a:latin typeface="Calibri"/>
            </a:endParaRPr>
          </a:p>
        </p:txBody>
      </p:sp>
      <p:sp>
        <p:nvSpPr>
          <p:cNvPr id="400" name="Line 14"/>
          <p:cNvSpPr>
            <a:spLocks noChangeShapeType="1"/>
          </p:cNvSpPr>
          <p:nvPr/>
        </p:nvSpPr>
        <p:spPr bwMode="auto">
          <a:xfrm flipV="1">
            <a:off x="458788" y="833717"/>
            <a:ext cx="8280000" cy="0"/>
          </a:xfrm>
          <a:prstGeom prst="line">
            <a:avLst/>
          </a:prstGeom>
          <a:noFill/>
          <a:ln w="9525">
            <a:solidFill>
              <a:srgbClr val="637980"/>
            </a:solidFill>
            <a:round/>
            <a:headEnd/>
            <a:tailEnd/>
          </a:ln>
        </p:spPr>
        <p:txBody>
          <a:bodyPr wrap="none" anchor="ctr"/>
          <a:lstStyle/>
          <a:p>
            <a:endParaRPr lang="it-IT">
              <a:solidFill>
                <a:prstClr val="black"/>
              </a:solidFill>
              <a:latin typeface="+mj-lt"/>
            </a:endParaRPr>
          </a:p>
        </p:txBody>
      </p:sp>
      <p:sp>
        <p:nvSpPr>
          <p:cNvPr id="401" name="Line 33"/>
          <p:cNvSpPr>
            <a:spLocks noChangeShapeType="1"/>
          </p:cNvSpPr>
          <p:nvPr/>
        </p:nvSpPr>
        <p:spPr bwMode="auto">
          <a:xfrm>
            <a:off x="458788" y="6477000"/>
            <a:ext cx="8280000" cy="0"/>
          </a:xfrm>
          <a:prstGeom prst="line">
            <a:avLst/>
          </a:prstGeom>
          <a:noFill/>
          <a:ln w="9525">
            <a:solidFill>
              <a:srgbClr val="637980"/>
            </a:solidFill>
            <a:round/>
            <a:headEnd/>
            <a:tailEnd/>
          </a:ln>
        </p:spPr>
        <p:txBody>
          <a:bodyPr wrap="none" anchor="ctr"/>
          <a:lstStyle/>
          <a:p>
            <a:endParaRPr lang="it-IT" dirty="0">
              <a:solidFill>
                <a:prstClr val="black"/>
              </a:solidFill>
              <a:latin typeface="Calibri"/>
            </a:endParaRPr>
          </a:p>
        </p:txBody>
      </p:sp>
      <p:sp>
        <p:nvSpPr>
          <p:cNvPr id="40" name="Rectangle 12"/>
          <p:cNvSpPr txBox="1">
            <a:spLocks/>
          </p:cNvSpPr>
          <p:nvPr/>
        </p:nvSpPr>
        <p:spPr bwMode="auto">
          <a:xfrm>
            <a:off x="2915816" y="308023"/>
            <a:ext cx="5918103" cy="504056"/>
          </a:xfrm>
          <a:prstGeom prst="rect">
            <a:avLst/>
          </a:prstGeom>
          <a:noFill/>
          <a:ln w="9525">
            <a:noFill/>
            <a:miter lim="800000"/>
            <a:headEnd/>
            <a:tailEnd/>
          </a:ln>
        </p:spPr>
        <p:txBody>
          <a:bodyPr anchor="ctr"/>
          <a:lstStyle/>
          <a:p>
            <a:pPr algn="r">
              <a:lnSpc>
                <a:spcPts val="2200"/>
              </a:lnSpc>
              <a:defRPr/>
            </a:pPr>
            <a:r>
              <a:rPr lang="it-IT" sz="1300" b="1" i="1" cap="all" dirty="0" smtClean="0">
                <a:solidFill>
                  <a:srgbClr val="637980"/>
                </a:solidFill>
                <a:latin typeface="Verdana" pitchFamily="34" charset="0"/>
              </a:rPr>
              <a:t>UN MODELLO FORTE </a:t>
            </a:r>
            <a:br>
              <a:rPr lang="it-IT" sz="1300" b="1" i="1" cap="all" dirty="0" smtClean="0">
                <a:solidFill>
                  <a:srgbClr val="637980"/>
                </a:solidFill>
                <a:latin typeface="Verdana" pitchFamily="34" charset="0"/>
              </a:rPr>
            </a:br>
            <a:r>
              <a:rPr lang="it-IT" sz="1300" b="1" i="1" cap="all" dirty="0" smtClean="0">
                <a:solidFill>
                  <a:srgbClr val="637980"/>
                </a:solidFill>
                <a:latin typeface="Verdana" pitchFamily="34" charset="0"/>
              </a:rPr>
              <a:t>PERCHÉ INTEGRA OFFERTE FREE E PAY</a:t>
            </a:r>
          </a:p>
        </p:txBody>
      </p:sp>
      <p:sp>
        <p:nvSpPr>
          <p:cNvPr id="60" name="Triangolo isoscele 59"/>
          <p:cNvSpPr/>
          <p:nvPr/>
        </p:nvSpPr>
        <p:spPr>
          <a:xfrm>
            <a:off x="2843808" y="2865040"/>
            <a:ext cx="3425458" cy="2579663"/>
          </a:xfrm>
          <a:prstGeom prst="triangle">
            <a:avLst/>
          </a:prstGeom>
          <a:solidFill>
            <a:schemeClr val="bg2">
              <a:lumMod val="20000"/>
              <a:lumOff val="8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2" name="Ovale 61"/>
          <p:cNvSpPr/>
          <p:nvPr/>
        </p:nvSpPr>
        <p:spPr>
          <a:xfrm>
            <a:off x="1835696" y="4940498"/>
            <a:ext cx="2229850" cy="936104"/>
          </a:xfrm>
          <a:prstGeom prst="ellipse">
            <a:avLst/>
          </a:prstGeom>
          <a:solidFill>
            <a:schemeClr val="accent4">
              <a:lumMod val="60000"/>
              <a:lumOff val="4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cap="all" dirty="0" smtClean="0">
                <a:solidFill>
                  <a:schemeClr val="bg1"/>
                </a:solidFill>
              </a:rPr>
              <a:t>ATTRARRE UTENTI</a:t>
            </a:r>
            <a:br>
              <a:rPr lang="it-IT" sz="900" b="1" cap="all" dirty="0" smtClean="0">
                <a:solidFill>
                  <a:schemeClr val="bg1"/>
                </a:solidFill>
              </a:rPr>
            </a:br>
            <a:r>
              <a:rPr lang="it-IT" sz="900" b="1" cap="all" dirty="0" smtClean="0">
                <a:solidFill>
                  <a:schemeClr val="bg1"/>
                </a:solidFill>
              </a:rPr>
              <a:t>CON UN’ OFFERTA </a:t>
            </a:r>
            <a:br>
              <a:rPr lang="it-IT" sz="900" b="1" cap="all" dirty="0" smtClean="0">
                <a:solidFill>
                  <a:schemeClr val="bg1"/>
                </a:solidFill>
              </a:rPr>
            </a:br>
            <a:r>
              <a:rPr lang="it-IT" sz="900" b="1" cap="all" dirty="0" smtClean="0">
                <a:solidFill>
                  <a:schemeClr val="bg1"/>
                </a:solidFill>
              </a:rPr>
              <a:t>ESTREMAMENTE AMPIA</a:t>
            </a:r>
            <a:br>
              <a:rPr lang="it-IT" sz="900" b="1" cap="all" dirty="0" smtClean="0">
                <a:solidFill>
                  <a:schemeClr val="bg1"/>
                </a:solidFill>
              </a:rPr>
            </a:br>
            <a:r>
              <a:rPr lang="it-IT" sz="900" b="1" cap="all" dirty="0" smtClean="0">
                <a:solidFill>
                  <a:schemeClr val="bg1"/>
                </a:solidFill>
              </a:rPr>
              <a:t>E  TENDENZIALMENTE “COMPLETA”</a:t>
            </a:r>
            <a:endParaRPr lang="it-IT" sz="900" b="1" dirty="0">
              <a:solidFill>
                <a:schemeClr val="bg1"/>
              </a:solidFill>
            </a:endParaRPr>
          </a:p>
        </p:txBody>
      </p:sp>
      <p:sp>
        <p:nvSpPr>
          <p:cNvPr id="64" name="CasellaDiTesto 63"/>
          <p:cNvSpPr txBox="1"/>
          <p:nvPr/>
        </p:nvSpPr>
        <p:spPr>
          <a:xfrm>
            <a:off x="3966458" y="4508450"/>
            <a:ext cx="1197764" cy="400110"/>
          </a:xfrm>
          <a:prstGeom prst="rect">
            <a:avLst/>
          </a:prstGeom>
          <a:noFill/>
        </p:spPr>
        <p:txBody>
          <a:bodyPr wrap="none" rtlCol="0">
            <a:spAutoFit/>
          </a:bodyPr>
          <a:lstStyle/>
          <a:p>
            <a:pPr algn="ctr"/>
            <a:r>
              <a:rPr lang="it-IT" sz="1000" dirty="0" smtClean="0">
                <a:latin typeface="+mj-lt"/>
              </a:rPr>
              <a:t>OFFERTE GRATUITE</a:t>
            </a:r>
            <a:br>
              <a:rPr lang="it-IT" sz="1000" dirty="0" smtClean="0">
                <a:latin typeface="+mj-lt"/>
              </a:rPr>
            </a:br>
            <a:r>
              <a:rPr lang="it-IT" sz="1000" dirty="0" smtClean="0">
                <a:latin typeface="+mj-lt"/>
              </a:rPr>
              <a:t>(FREE-TO-VIEW)</a:t>
            </a:r>
            <a:endParaRPr lang="it-IT" sz="1000" dirty="0">
              <a:latin typeface="+mj-lt"/>
            </a:endParaRPr>
          </a:p>
        </p:txBody>
      </p:sp>
      <p:sp>
        <p:nvSpPr>
          <p:cNvPr id="65" name="Triangolo isoscele 64"/>
          <p:cNvSpPr/>
          <p:nvPr/>
        </p:nvSpPr>
        <p:spPr>
          <a:xfrm>
            <a:off x="3581140" y="2870799"/>
            <a:ext cx="1944216" cy="1274985"/>
          </a:xfrm>
          <a:prstGeom prst="triangle">
            <a:avLst/>
          </a:prstGeom>
          <a:solidFill>
            <a:schemeClr val="accent3">
              <a:lumMod val="40000"/>
              <a:lumOff val="6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8" name="Ovale 67"/>
          <p:cNvSpPr/>
          <p:nvPr/>
        </p:nvSpPr>
        <p:spPr>
          <a:xfrm>
            <a:off x="5112958" y="4940498"/>
            <a:ext cx="2229850" cy="936104"/>
          </a:xfrm>
          <a:prstGeom prst="ellipse">
            <a:avLst/>
          </a:prstGeom>
          <a:solidFill>
            <a:schemeClr val="accent4">
              <a:lumMod val="60000"/>
              <a:lumOff val="4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cap="all" dirty="0" smtClean="0">
                <a:solidFill>
                  <a:schemeClr val="bg1"/>
                </a:solidFill>
              </a:rPr>
              <a:t>RAFFORZARE </a:t>
            </a:r>
            <a:br>
              <a:rPr lang="it-IT" sz="900" b="1" cap="all" dirty="0" smtClean="0">
                <a:solidFill>
                  <a:schemeClr val="bg1"/>
                </a:solidFill>
              </a:rPr>
            </a:br>
            <a:r>
              <a:rPr lang="it-IT" sz="900" b="1" cap="all" dirty="0" smtClean="0">
                <a:solidFill>
                  <a:schemeClr val="bg1"/>
                </a:solidFill>
              </a:rPr>
              <a:t>LA PIATTAFORMA VERSO </a:t>
            </a:r>
            <a:br>
              <a:rPr lang="it-IT" sz="900" b="1" cap="all" dirty="0" smtClean="0">
                <a:solidFill>
                  <a:schemeClr val="bg1"/>
                </a:solidFill>
              </a:rPr>
            </a:br>
            <a:r>
              <a:rPr lang="it-IT" sz="900" b="1" cap="all" dirty="0" smtClean="0">
                <a:solidFill>
                  <a:schemeClr val="bg1"/>
                </a:solidFill>
              </a:rPr>
              <a:t>le TERZE PARTI </a:t>
            </a:r>
            <a:br>
              <a:rPr lang="it-IT" sz="900" b="1" cap="all" dirty="0" smtClean="0">
                <a:solidFill>
                  <a:schemeClr val="bg1"/>
                </a:solidFill>
              </a:rPr>
            </a:br>
            <a:r>
              <a:rPr lang="it-IT" sz="900" b="1" cap="all" dirty="0" smtClean="0">
                <a:solidFill>
                  <a:schemeClr val="bg1"/>
                </a:solidFill>
              </a:rPr>
              <a:t>(fornitori di contenuti e inserzionisti)</a:t>
            </a:r>
          </a:p>
        </p:txBody>
      </p:sp>
      <p:sp>
        <p:nvSpPr>
          <p:cNvPr id="70" name="CasellaDiTesto 69"/>
          <p:cNvSpPr txBox="1"/>
          <p:nvPr/>
        </p:nvSpPr>
        <p:spPr>
          <a:xfrm>
            <a:off x="4213427" y="3468460"/>
            <a:ext cx="713657" cy="400110"/>
          </a:xfrm>
          <a:prstGeom prst="rect">
            <a:avLst/>
          </a:prstGeom>
          <a:noFill/>
        </p:spPr>
        <p:txBody>
          <a:bodyPr wrap="none" rtlCol="0">
            <a:spAutoFit/>
          </a:bodyPr>
          <a:lstStyle/>
          <a:p>
            <a:pPr algn="ctr"/>
            <a:r>
              <a:rPr lang="it-IT" sz="1000" dirty="0" smtClean="0">
                <a:latin typeface="+mj-lt"/>
              </a:rPr>
              <a:t>OFFERTE </a:t>
            </a:r>
            <a:br>
              <a:rPr lang="it-IT" sz="1000" dirty="0" smtClean="0">
                <a:latin typeface="+mj-lt"/>
              </a:rPr>
            </a:br>
            <a:r>
              <a:rPr lang="it-IT" sz="1000" dirty="0" smtClean="0">
                <a:latin typeface="+mj-lt"/>
              </a:rPr>
              <a:t>PREMIUM</a:t>
            </a:r>
            <a:endParaRPr lang="it-IT" sz="1000" dirty="0">
              <a:latin typeface="+mj-lt"/>
            </a:endParaRPr>
          </a:p>
        </p:txBody>
      </p:sp>
      <p:sp>
        <p:nvSpPr>
          <p:cNvPr id="71" name="Arco 70"/>
          <p:cNvSpPr/>
          <p:nvPr/>
        </p:nvSpPr>
        <p:spPr>
          <a:xfrm>
            <a:off x="2483768" y="3932386"/>
            <a:ext cx="2088232" cy="2520950"/>
          </a:xfrm>
          <a:prstGeom prst="arc">
            <a:avLst>
              <a:gd name="adj1" fmla="val 10859950"/>
              <a:gd name="adj2" fmla="val 16175451"/>
            </a:avLst>
          </a:prstGeom>
          <a:ln w="57150">
            <a:solidFill>
              <a:schemeClr val="bg1">
                <a:lumMod val="8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2" name="Arco 71"/>
          <p:cNvSpPr/>
          <p:nvPr/>
        </p:nvSpPr>
        <p:spPr>
          <a:xfrm flipH="1">
            <a:off x="4427984" y="3932386"/>
            <a:ext cx="2088232" cy="2520950"/>
          </a:xfrm>
          <a:prstGeom prst="arc">
            <a:avLst>
              <a:gd name="adj1" fmla="val 10859950"/>
              <a:gd name="adj2" fmla="val 16175451"/>
            </a:avLst>
          </a:prstGeom>
          <a:ln w="57150">
            <a:solidFill>
              <a:schemeClr val="bg1">
                <a:lumMod val="8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3" name="Parentesi quadra aperta 72"/>
          <p:cNvSpPr/>
          <p:nvPr/>
        </p:nvSpPr>
        <p:spPr>
          <a:xfrm>
            <a:off x="1654176" y="4152080"/>
            <a:ext cx="72008" cy="1512168"/>
          </a:xfrm>
          <a:prstGeom prst="leftBracket">
            <a:avLst/>
          </a:prstGeom>
          <a:ln w="31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0" name="Parentesi quadra aperta 79"/>
          <p:cNvSpPr/>
          <p:nvPr/>
        </p:nvSpPr>
        <p:spPr>
          <a:xfrm flipH="1">
            <a:off x="6804248" y="2708920"/>
            <a:ext cx="72008" cy="1512168"/>
          </a:xfrm>
          <a:prstGeom prst="leftBracket">
            <a:avLst/>
          </a:prstGeom>
          <a:ln w="31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5" name="CasellaDiTesto 94"/>
          <p:cNvSpPr txBox="1"/>
          <p:nvPr/>
        </p:nvSpPr>
        <p:spPr>
          <a:xfrm>
            <a:off x="315651" y="4513861"/>
            <a:ext cx="1345240" cy="738664"/>
          </a:xfrm>
          <a:prstGeom prst="rect">
            <a:avLst/>
          </a:prstGeom>
          <a:solidFill>
            <a:schemeClr val="bg1"/>
          </a:solidFill>
        </p:spPr>
        <p:txBody>
          <a:bodyPr wrap="none" rtlCol="0">
            <a:spAutoFit/>
          </a:bodyPr>
          <a:lstStyle/>
          <a:p>
            <a:pPr algn="r"/>
            <a:r>
              <a:rPr lang="it-IT" sz="1400" b="1" i="1" dirty="0" smtClean="0">
                <a:solidFill>
                  <a:schemeClr val="tx1">
                    <a:lumMod val="50000"/>
                    <a:lumOff val="50000"/>
                  </a:schemeClr>
                </a:solidFill>
                <a:latin typeface="+mj-lt"/>
              </a:rPr>
              <a:t>Prima area </a:t>
            </a:r>
            <a:br>
              <a:rPr lang="it-IT" sz="1400" b="1" i="1" dirty="0" smtClean="0">
                <a:solidFill>
                  <a:schemeClr val="tx1">
                    <a:lumMod val="50000"/>
                    <a:lumOff val="50000"/>
                  </a:schemeClr>
                </a:solidFill>
                <a:latin typeface="+mj-lt"/>
              </a:rPr>
            </a:br>
            <a:r>
              <a:rPr lang="it-IT" sz="1400" b="1" i="1" dirty="0" smtClean="0">
                <a:solidFill>
                  <a:schemeClr val="tx1">
                    <a:lumMod val="50000"/>
                    <a:lumOff val="50000"/>
                  </a:schemeClr>
                </a:solidFill>
                <a:latin typeface="+mj-lt"/>
              </a:rPr>
              <a:t>della creazione </a:t>
            </a:r>
            <a:br>
              <a:rPr lang="it-IT" sz="1400" b="1" i="1" dirty="0" smtClean="0">
                <a:solidFill>
                  <a:schemeClr val="tx1">
                    <a:lumMod val="50000"/>
                    <a:lumOff val="50000"/>
                  </a:schemeClr>
                </a:solidFill>
                <a:latin typeface="+mj-lt"/>
              </a:rPr>
            </a:br>
            <a:r>
              <a:rPr lang="it-IT" sz="1400" b="1" i="1" dirty="0" smtClean="0">
                <a:solidFill>
                  <a:schemeClr val="tx1">
                    <a:lumMod val="50000"/>
                    <a:lumOff val="50000"/>
                  </a:schemeClr>
                </a:solidFill>
                <a:latin typeface="+mj-lt"/>
              </a:rPr>
              <a:t>di valore</a:t>
            </a:r>
            <a:endParaRPr lang="it-IT" sz="1400" b="1" i="1" dirty="0">
              <a:solidFill>
                <a:schemeClr val="tx1">
                  <a:lumMod val="50000"/>
                  <a:lumOff val="50000"/>
                </a:schemeClr>
              </a:solidFill>
              <a:latin typeface="+mj-lt"/>
            </a:endParaRPr>
          </a:p>
        </p:txBody>
      </p:sp>
      <p:sp>
        <p:nvSpPr>
          <p:cNvPr id="96" name="CasellaDiTesto 95"/>
          <p:cNvSpPr txBox="1"/>
          <p:nvPr/>
        </p:nvSpPr>
        <p:spPr>
          <a:xfrm>
            <a:off x="6853080" y="3123716"/>
            <a:ext cx="1025922" cy="738664"/>
          </a:xfrm>
          <a:prstGeom prst="rect">
            <a:avLst/>
          </a:prstGeom>
          <a:solidFill>
            <a:schemeClr val="bg1"/>
          </a:solidFill>
        </p:spPr>
        <p:txBody>
          <a:bodyPr wrap="none" rtlCol="0">
            <a:spAutoFit/>
          </a:bodyPr>
          <a:lstStyle/>
          <a:p>
            <a:r>
              <a:rPr lang="it-IT" sz="1400" b="1" i="1" dirty="0" smtClean="0">
                <a:solidFill>
                  <a:schemeClr val="tx1">
                    <a:lumMod val="50000"/>
                    <a:lumOff val="50000"/>
                  </a:schemeClr>
                </a:solidFill>
                <a:latin typeface="+mj-lt"/>
              </a:rPr>
              <a:t>Area </a:t>
            </a:r>
            <a:br>
              <a:rPr lang="it-IT" sz="1400" b="1" i="1" dirty="0" smtClean="0">
                <a:solidFill>
                  <a:schemeClr val="tx1">
                    <a:lumMod val="50000"/>
                    <a:lumOff val="50000"/>
                  </a:schemeClr>
                </a:solidFill>
                <a:latin typeface="+mj-lt"/>
              </a:rPr>
            </a:br>
            <a:r>
              <a:rPr lang="it-IT" sz="1400" b="1" i="1" dirty="0" smtClean="0">
                <a:solidFill>
                  <a:schemeClr val="tx1">
                    <a:lumMod val="50000"/>
                    <a:lumOff val="50000"/>
                  </a:schemeClr>
                </a:solidFill>
                <a:latin typeface="+mj-lt"/>
              </a:rPr>
              <a:t>di sviluppo </a:t>
            </a:r>
            <a:br>
              <a:rPr lang="it-IT" sz="1400" b="1" i="1" dirty="0" smtClean="0">
                <a:solidFill>
                  <a:schemeClr val="tx1">
                    <a:lumMod val="50000"/>
                    <a:lumOff val="50000"/>
                  </a:schemeClr>
                </a:solidFill>
                <a:latin typeface="+mj-lt"/>
              </a:rPr>
            </a:br>
            <a:r>
              <a:rPr lang="it-IT" sz="1400" b="1" i="1" dirty="0" smtClean="0">
                <a:solidFill>
                  <a:schemeClr val="tx1">
                    <a:lumMod val="50000"/>
                    <a:lumOff val="50000"/>
                  </a:schemeClr>
                </a:solidFill>
                <a:latin typeface="+mj-lt"/>
              </a:rPr>
              <a:t>del valore</a:t>
            </a:r>
            <a:endParaRPr lang="it-IT" sz="1400" b="1" i="1" dirty="0">
              <a:solidFill>
                <a:schemeClr val="tx1">
                  <a:lumMod val="50000"/>
                  <a:lumOff val="50000"/>
                </a:schemeClr>
              </a:solidFill>
              <a:latin typeface="+mj-lt"/>
            </a:endParaRPr>
          </a:p>
        </p:txBody>
      </p:sp>
      <p:sp>
        <p:nvSpPr>
          <p:cNvPr id="97" name="Ovale 96"/>
          <p:cNvSpPr/>
          <p:nvPr/>
        </p:nvSpPr>
        <p:spPr>
          <a:xfrm>
            <a:off x="3459774" y="2276872"/>
            <a:ext cx="2229850" cy="936104"/>
          </a:xfrm>
          <a:prstGeom prst="ellipse">
            <a:avLst/>
          </a:prstGeom>
          <a:solidFill>
            <a:schemeClr val="accent4">
              <a:lumMod val="60000"/>
              <a:lumOff val="40000"/>
            </a:schemeClr>
          </a:solidFill>
          <a:ln w="31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cap="all" dirty="0" smtClean="0">
                <a:solidFill>
                  <a:schemeClr val="bg1"/>
                </a:solidFill>
              </a:rPr>
              <a:t>OFFRIRE CONTENUTI A PAGAMENTO A UNA MASSA, LA PIÙAMPIA POSSIBILE,</a:t>
            </a:r>
            <a:br>
              <a:rPr lang="it-IT" sz="900" b="1" cap="all" dirty="0" smtClean="0">
                <a:solidFill>
                  <a:schemeClr val="bg1"/>
                </a:solidFill>
              </a:rPr>
            </a:br>
            <a:r>
              <a:rPr lang="it-IT" sz="900" b="1" cap="all" dirty="0" err="1" smtClean="0">
                <a:solidFill>
                  <a:schemeClr val="bg1"/>
                </a:solidFill>
              </a:rPr>
              <a:t>DI</a:t>
            </a:r>
            <a:r>
              <a:rPr lang="it-IT" sz="900" b="1" cap="all" dirty="0" smtClean="0">
                <a:solidFill>
                  <a:schemeClr val="bg1"/>
                </a:solidFill>
              </a:rPr>
              <a:t> UTENTI</a:t>
            </a:r>
          </a:p>
        </p:txBody>
      </p:sp>
    </p:spTree>
    <p:extLst>
      <p:ext uri="{BB962C8B-B14F-4D97-AF65-F5344CB8AC3E}">
        <p14:creationId xmlns="" xmlns:p14="http://schemas.microsoft.com/office/powerpoint/2010/main" val="1800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8" grpId="0" animBg="1"/>
      <p:bldP spid="68" grpId="1" animBg="1"/>
      <p:bldP spid="71" grpId="0" animBg="1"/>
      <p:bldP spid="72" grpId="0" animBg="1"/>
      <p:bldP spid="73" grpId="0" animBg="1"/>
      <p:bldP spid="80" grpId="0" animBg="1"/>
      <p:bldP spid="95" grpId="0" animBg="1"/>
      <p:bldP spid="96" grpId="0" animBg="1"/>
      <p:bldP spid="97"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134384</TotalTime>
  <Words>1055</Words>
  <Application>Microsoft Office PowerPoint</Application>
  <PresentationFormat>Presentazione su schermo (4:3)</PresentationFormat>
  <Paragraphs>295</Paragraphs>
  <Slides>14</Slides>
  <Notes>14</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e-Media Institute_TV&amp;BB_IntelligenceStrategies</dc:title>
  <dc:creator>Ricerca 11</dc:creator>
  <cp:lastModifiedBy>Utente Windows</cp:lastModifiedBy>
  <cp:revision>8953</cp:revision>
  <cp:lastPrinted>2009-02-27T12:05:42Z</cp:lastPrinted>
  <dcterms:created xsi:type="dcterms:W3CDTF">2009-01-14T11:05:03Z</dcterms:created>
  <dcterms:modified xsi:type="dcterms:W3CDTF">2015-07-27T12:17:37Z</dcterms:modified>
</cp:coreProperties>
</file>