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  <p:sldMasterId id="2147483651" r:id="rId2"/>
    <p:sldMasterId id="2147483676" r:id="rId3"/>
  </p:sldMasterIdLst>
  <p:notesMasterIdLst>
    <p:notesMasterId r:id="rId10"/>
  </p:notesMasterIdLst>
  <p:sldIdLst>
    <p:sldId id="639" r:id="rId4"/>
    <p:sldId id="658" r:id="rId5"/>
    <p:sldId id="660" r:id="rId6"/>
    <p:sldId id="665" r:id="rId7"/>
    <p:sldId id="661" r:id="rId8"/>
    <p:sldId id="666" r:id="rId9"/>
  </p:sldIdLst>
  <p:sldSz cx="9144000" cy="6858000" type="screen4x3"/>
  <p:notesSz cx="6735763" cy="9866313"/>
  <p:defaultTextStyle>
    <a:defPPr>
      <a:defRPr lang="it-IT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00"/>
    <a:srgbClr val="008000"/>
    <a:srgbClr val="3F5A87"/>
    <a:srgbClr val="6E55AB"/>
    <a:srgbClr val="FFFF00"/>
    <a:srgbClr val="003366"/>
    <a:srgbClr val="B2B2B2"/>
    <a:srgbClr val="EEF3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64" autoAdjust="0"/>
    <p:restoredTop sz="94728" autoAdjust="0"/>
  </p:normalViewPr>
  <p:slideViewPr>
    <p:cSldViewPr snapToGrid="0">
      <p:cViewPr>
        <p:scale>
          <a:sx n="110" d="100"/>
          <a:sy n="110" d="100"/>
        </p:scale>
        <p:origin x="-2106" y="-228"/>
      </p:cViewPr>
      <p:guideLst>
        <p:guide orient="horz" pos="2161"/>
        <p:guide pos="28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ediaset.it\cologno\rti-09\COMUNE\Business%20Free%20TV\LAVORI\SKY_valore%20contenuti%20free\valore%20contenuti%20fre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esco%20ottoveggio\Desktop\valore%20contenuti%20fre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rotY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Foglio1!$D$6</c:f>
              <c:strCache>
                <c:ptCount val="1"/>
                <c:pt idx="0">
                  <c:v>Famiglie con Tv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</c:spPr>
          <c:explosion val="5"/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1125311267859842"/>
                  <c:y val="-0.19524915258487868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en-US" sz="900" dirty="0" smtClean="0"/>
                      <a:t>19,6 Mio</a:t>
                    </a:r>
                    <a:endParaRPr lang="en-US" sz="90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0.18027269779174071"/>
                  <c:y val="2.3293104039494691E-2"/>
                </c:manualLayout>
              </c:layout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en-US" sz="900" dirty="0" smtClean="0"/>
                      <a:t>4,5 Mio</a:t>
                    </a:r>
                    <a:endParaRPr lang="en-US" sz="900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  <c:showLeaderLines val="1"/>
          </c:dLbls>
          <c:cat>
            <c:strRef>
              <c:f>Foglio1!$C$7:$C$8</c:f>
              <c:strCache>
                <c:ptCount val="2"/>
                <c:pt idx="0">
                  <c:v>Famiglie solo Free Tv</c:v>
                </c:pt>
                <c:pt idx="1">
                  <c:v>Famiglie Pay</c:v>
                </c:pt>
              </c:strCache>
            </c:strRef>
          </c:cat>
          <c:val>
            <c:numRef>
              <c:f>Foglio1!$D$7:$D$8</c:f>
              <c:numCache>
                <c:formatCode>General</c:formatCode>
                <c:ptCount val="2"/>
                <c:pt idx="0">
                  <c:v>19.600000000000001</c:v>
                </c:pt>
                <c:pt idx="1">
                  <c:v>4.5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>
          <a:solidFill>
            <a:schemeClr val="tx2"/>
          </a:solidFill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/>
      <c:barChart>
        <c:barDir val="col"/>
        <c:grouping val="stacked"/>
        <c:ser>
          <c:idx val="0"/>
          <c:order val="0"/>
          <c:tx>
            <c:strRef>
              <c:f>Foglio1!$C$31</c:f>
              <c:strCache>
                <c:ptCount val="1"/>
                <c:pt idx="0">
                  <c:v>contenuti free</c:v>
                </c:pt>
              </c:strCache>
            </c:strRef>
          </c:tx>
          <c:dPt>
            <c:idx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Val val="1"/>
          </c:dLbls>
          <c:val>
            <c:numRef>
              <c:f>Foglio1!$D$31</c:f>
              <c:numCache>
                <c:formatCode>General</c:formatCode>
                <c:ptCount val="1"/>
                <c:pt idx="0">
                  <c:v>62.1</c:v>
                </c:pt>
              </c:numCache>
            </c:numRef>
          </c:val>
        </c:ser>
        <c:ser>
          <c:idx val="1"/>
          <c:order val="1"/>
          <c:tx>
            <c:strRef>
              <c:f>Foglio1!$C$32</c:f>
              <c:strCache>
                <c:ptCount val="1"/>
                <c:pt idx="0">
                  <c:v>contenuti pay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400"/>
                  </a:pPr>
                  <a:endParaRPr lang="it-IT"/>
                </a:p>
              </c:txPr>
            </c:dLbl>
            <c:showVal val="1"/>
          </c:dLbls>
          <c:val>
            <c:numRef>
              <c:f>Foglio1!$D$32</c:f>
              <c:numCache>
                <c:formatCode>General</c:formatCode>
                <c:ptCount val="1"/>
                <c:pt idx="0">
                  <c:v>37.9</c:v>
                </c:pt>
              </c:numCache>
            </c:numRef>
          </c:val>
        </c:ser>
        <c:overlap val="100"/>
        <c:axId val="74279552"/>
        <c:axId val="74301824"/>
      </c:barChart>
      <c:catAx>
        <c:axId val="74279552"/>
        <c:scaling>
          <c:orientation val="minMax"/>
        </c:scaling>
        <c:delete val="1"/>
        <c:axPos val="b"/>
        <c:tickLblPos val="none"/>
        <c:crossAx val="74301824"/>
        <c:crosses val="autoZero"/>
        <c:auto val="1"/>
        <c:lblAlgn val="ctr"/>
        <c:lblOffset val="100"/>
      </c:catAx>
      <c:valAx>
        <c:axId val="74301824"/>
        <c:scaling>
          <c:orientation val="minMax"/>
        </c:scaling>
        <c:delete val="1"/>
        <c:axPos val="l"/>
        <c:numFmt formatCode="General" sourceLinked="1"/>
        <c:tickLblPos val="none"/>
        <c:crossAx val="74279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6998957204993747"/>
          <c:y val="0.27376387352805631"/>
          <c:w val="0.32953364047850475"/>
          <c:h val="0.43365182328623747"/>
        </c:manualLayout>
      </c:layout>
      <c:txPr>
        <a:bodyPr/>
        <a:lstStyle/>
        <a:p>
          <a:pPr>
            <a:defRPr b="1" i="0"/>
          </a:pPr>
          <a:endParaRPr lang="it-IT"/>
        </a:p>
      </c:txPr>
    </c:legend>
    <c:plotVisOnly val="1"/>
  </c:chart>
  <c:txPr>
    <a:bodyPr/>
    <a:lstStyle/>
    <a:p>
      <a:pPr>
        <a:defRPr>
          <a:solidFill>
            <a:schemeClr val="tx2"/>
          </a:solidFill>
          <a:latin typeface="Calibri" pitchFamily="34" charset="0"/>
        </a:defRPr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136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36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627" y="0"/>
            <a:ext cx="2918136" cy="49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36" charset="-128"/>
              </a:defRPr>
            </a:lvl1pPr>
          </a:lstStyle>
          <a:p>
            <a:pPr>
              <a:defRPr/>
            </a:pPr>
            <a:fld id="{B4B6121D-32D3-47BC-A62E-94D41E7CEC11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888" y="4687052"/>
            <a:ext cx="4939987" cy="443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525"/>
            <a:ext cx="2918136" cy="4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36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627" y="9372525"/>
            <a:ext cx="2918136" cy="4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E87E69-7AAB-4FB5-95B2-D320554AF8F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6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3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C7C27-9F42-4537-BAFD-8AA6FCD5710A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33067-C3A5-40BA-9804-45C01BED049D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59632-1871-4780-A50A-AFEC324E3110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66969-B66A-43A1-AFB3-8707550C0CBB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0A9B1-9467-4DF3-A284-1BA96AB18694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0365F-8068-4787-9F5C-A694664C4501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28600" y="739775"/>
            <a:ext cx="4289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70425" y="739775"/>
            <a:ext cx="4291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5A15F-1028-4EED-91A6-21CDFC09B158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D59D4-A0F6-4960-808C-7C3B16E2A51B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8FCF0-0B1C-4327-8BF0-E83D9BC89F82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4D2DB-B6E2-448A-8735-A86F6262E1BC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2ADD1-61A8-4DA9-B20A-8EBC9F63F583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AF98F-D806-4142-8C4F-1682A4CD393D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A132-842F-4B65-8513-31283FBD9E4B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23371-6105-42FF-B5F8-4FA3468C8468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78625" y="265113"/>
            <a:ext cx="2182813" cy="50006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28600" y="265113"/>
            <a:ext cx="6397625" cy="50006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FA89-7B77-415E-8482-9BEDFAA06730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228600" y="265113"/>
            <a:ext cx="8732838" cy="5000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2ADF-FF57-42CF-869F-2F729FDF9E6B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7" descr="indice_b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Segnaposto titolo 1"/>
          <p:cNvSpPr>
            <a:spLocks noGrp="1"/>
          </p:cNvSpPr>
          <p:nvPr>
            <p:ph type="ctrTitle"/>
          </p:nvPr>
        </p:nvSpPr>
        <p:spPr>
          <a:xfrm>
            <a:off x="1439008" y="2282825"/>
            <a:ext cx="7581900" cy="508000"/>
          </a:xfrm>
        </p:spPr>
        <p:txBody>
          <a:bodyPr anchor="t"/>
          <a:lstStyle>
            <a:lvl1pPr>
              <a:defRPr sz="1800" b="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73732" name="Segnaposto testo 2"/>
          <p:cNvSpPr>
            <a:spLocks noGrp="1"/>
          </p:cNvSpPr>
          <p:nvPr>
            <p:ph type="subTitle" idx="1"/>
          </p:nvPr>
        </p:nvSpPr>
        <p:spPr>
          <a:xfrm>
            <a:off x="1439008" y="2886076"/>
            <a:ext cx="7448550" cy="2238375"/>
          </a:xfrm>
        </p:spPr>
        <p:txBody>
          <a:bodyPr/>
          <a:lstStyle>
            <a:lvl1pPr>
              <a:defRPr i="1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ctr"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BDB46-F46A-4E8A-B1A6-4D762DE536C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08EAB-51FB-4F22-826E-6CDC6A2465C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48958" y="1552575"/>
            <a:ext cx="1981200" cy="4878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70836" y="1552575"/>
            <a:ext cx="1982665" cy="4878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4F31A-9204-4325-832F-927AB368A9B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33B0-83D2-4F5C-93C1-E8D0D4D1637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C772B-7279-4E35-8C83-0C72A16291E1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DED0C-5B7F-4CE9-A7D4-E370BE808864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37544-1AF3-4680-9141-59F186604A47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9FF39-F26D-4506-B16D-C2F98353974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EF0B3-9E2B-4277-9ED9-A4341054A7A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3EC9B-78C7-4852-9FA0-E6F108F0718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74877" y="236538"/>
            <a:ext cx="1878623" cy="61944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439008" y="236538"/>
            <a:ext cx="5495192" cy="61944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EFE7-25EB-4D28-A99C-FEB85496097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7800" y="265113"/>
            <a:ext cx="5626100" cy="34766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228600" y="739775"/>
            <a:ext cx="8732838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8197C0E-5F4C-496D-840B-80C1A511C2A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1FE10-07A8-41A4-B496-D0D9D71685E5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26520-8584-44C0-AEC1-44F871E1A5B8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F16C8-29CC-4D92-B06D-3C09E2074EDC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EAE07-2279-4523-BCC0-BF743559AAEB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1E677-2000-44F5-87EA-93134025392F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0849F-07EB-441B-8889-871F83E6DB73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3" descr="indice_bg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28750" y="2197100"/>
            <a:ext cx="52847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PROVA</a:t>
            </a:r>
          </a:p>
        </p:txBody>
      </p:sp>
      <p:sp>
        <p:nvSpPr>
          <p:cNvPr id="610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Calibri" pitchFamily="34" charset="0"/>
                <a:ea typeface="ＭＳ Ｐゴシック" pitchFamily="36" charset="-128"/>
              </a:defRPr>
            </a:lvl1pPr>
          </a:lstStyle>
          <a:p>
            <a:pPr>
              <a:defRPr/>
            </a:pPr>
            <a:fld id="{EE68EEB1-7A7B-4F7D-B2C8-8AD06B467722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610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itchFamily="34" charset="0"/>
                <a:ea typeface="ＭＳ Ｐゴシック" pitchFamily="36" charset="-128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24" r:id="rId1"/>
    <p:sldLayoutId id="2147485925" r:id="rId2"/>
    <p:sldLayoutId id="2147485926" r:id="rId3"/>
    <p:sldLayoutId id="2147485927" r:id="rId4"/>
    <p:sldLayoutId id="2147485928" r:id="rId5"/>
    <p:sldLayoutId id="2147485929" r:id="rId6"/>
    <p:sldLayoutId id="2147485930" r:id="rId7"/>
    <p:sldLayoutId id="2147485931" r:id="rId8"/>
    <p:sldLayoutId id="2147485932" r:id="rId9"/>
    <p:sldLayoutId id="2147485933" r:id="rId10"/>
    <p:sldLayoutId id="21474859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12" descr="bandine_sopra_bg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Segnaposto titolo 1"/>
          <p:cNvSpPr>
            <a:spLocks noGrp="1"/>
          </p:cNvSpPr>
          <p:nvPr>
            <p:ph type="title"/>
          </p:nvPr>
        </p:nvSpPr>
        <p:spPr bwMode="auto">
          <a:xfrm>
            <a:off x="1447800" y="265113"/>
            <a:ext cx="5626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STILE</a:t>
            </a:r>
          </a:p>
        </p:txBody>
      </p:sp>
      <p:sp>
        <p:nvSpPr>
          <p:cNvPr id="2052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228600" y="739775"/>
            <a:ext cx="873283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6" charset="-128"/>
              </a:defRPr>
            </a:lvl1pPr>
          </a:lstStyle>
          <a:p>
            <a:pPr>
              <a:defRPr/>
            </a:pPr>
            <a:fld id="{C3DDB432-AA6C-4D9F-90EF-5DF8862E9868}" type="datetime1">
              <a:rPr lang="it-IT"/>
              <a:pPr>
                <a:defRPr/>
              </a:pPr>
              <a:t>27/07/2015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36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85064" name="Text Box 8"/>
          <p:cNvSpPr txBox="1">
            <a:spLocks noChangeArrowheads="1"/>
          </p:cNvSpPr>
          <p:nvPr/>
        </p:nvSpPr>
        <p:spPr bwMode="auto">
          <a:xfrm>
            <a:off x="8775700" y="6592888"/>
            <a:ext cx="211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/>
            <a:fld id="{89BB53A7-86C0-42C6-B393-18525E56B912}" type="slidenum">
              <a:rPr lang="en-US" altLang="it-IT" sz="1200" b="1">
                <a:solidFill>
                  <a:schemeClr val="accent1"/>
                </a:solidFill>
                <a:latin typeface="Gill Sans" pitchFamily="96" charset="0"/>
              </a:rPr>
              <a:pPr algn="r"/>
              <a:t>‹N›</a:t>
            </a:fld>
            <a:endParaRPr lang="en-US" altLang="it-IT" sz="1200" b="1">
              <a:solidFill>
                <a:schemeClr val="accent1"/>
              </a:solidFill>
              <a:latin typeface="Gill Sans" pitchFamily="9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35" r:id="rId1"/>
    <p:sldLayoutId id="2147485936" r:id="rId2"/>
    <p:sldLayoutId id="2147485937" r:id="rId3"/>
    <p:sldLayoutId id="2147485938" r:id="rId4"/>
    <p:sldLayoutId id="2147485939" r:id="rId5"/>
    <p:sldLayoutId id="2147485940" r:id="rId6"/>
    <p:sldLayoutId id="2147485941" r:id="rId7"/>
    <p:sldLayoutId id="2147485942" r:id="rId8"/>
    <p:sldLayoutId id="2147485943" r:id="rId9"/>
    <p:sldLayoutId id="2147485944" r:id="rId10"/>
    <p:sldLayoutId id="2147485945" r:id="rId11"/>
    <p:sldLayoutId id="2147485946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charset="0"/>
          <a:ea typeface="ＭＳ Ｐゴシック" pitchFamily="36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charset="0"/>
          <a:ea typeface="ＭＳ Ｐゴシック" pitchFamily="36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charset="0"/>
          <a:ea typeface="ＭＳ Ｐゴシック" pitchFamily="36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charset="0"/>
          <a:ea typeface="ＭＳ Ｐゴシック" pitchFamily="36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charset="0"/>
          <a:ea typeface="ＭＳ Ｐゴシック" pitchFamily="36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charset="0"/>
          <a:ea typeface="ＭＳ Ｐゴシック" pitchFamily="36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charset="0"/>
          <a:ea typeface="ＭＳ Ｐゴシック" pitchFamily="36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Arial" charset="0"/>
          <a:ea typeface="ＭＳ Ｐゴシック" pitchFamily="3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2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chemeClr val="tx2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2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2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2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2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2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magine 12" descr="bandine_sopra_bg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Segnaposto titolo 1"/>
          <p:cNvSpPr>
            <a:spLocks noGrp="1"/>
          </p:cNvSpPr>
          <p:nvPr>
            <p:ph type="title"/>
          </p:nvPr>
        </p:nvSpPr>
        <p:spPr bwMode="auto">
          <a:xfrm>
            <a:off x="1438275" y="236538"/>
            <a:ext cx="52673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Titolo</a:t>
            </a:r>
          </a:p>
        </p:txBody>
      </p:sp>
      <p:sp>
        <p:nvSpPr>
          <p:cNvPr id="3076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848225" y="1552575"/>
            <a:ext cx="4105275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10400" y="65309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599B"/>
                </a:solidFill>
                <a:latin typeface="Gill Sans" pitchFamily="96" charset="0"/>
              </a:defRPr>
            </a:lvl1pPr>
          </a:lstStyle>
          <a:p>
            <a:fld id="{534B3DAE-E323-428C-8E46-CE8B50559E19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47" r:id="rId1"/>
    <p:sldLayoutId id="2147485948" r:id="rId2"/>
    <p:sldLayoutId id="2147485949" r:id="rId3"/>
    <p:sldLayoutId id="2147485950" r:id="rId4"/>
    <p:sldLayoutId id="2147485951" r:id="rId5"/>
    <p:sldLayoutId id="2147485952" r:id="rId6"/>
    <p:sldLayoutId id="2147485953" r:id="rId7"/>
    <p:sldLayoutId id="2147485954" r:id="rId8"/>
    <p:sldLayoutId id="2147485955" r:id="rId9"/>
    <p:sldLayoutId id="2147485956" r:id="rId10"/>
    <p:sldLayoutId id="2147485957" r:id="rId11"/>
    <p:sldLayoutId id="2147485958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Trebuchet MS" pitchFamily="34" charset="0"/>
          <a:ea typeface="ＭＳ Ｐゴシック" pitchFamily="34" charset="-128"/>
        </a:defRPr>
      </a:lvl9pPr>
    </p:titleStyle>
    <p:bodyStyle>
      <a:lvl1pPr algn="just" defTabSz="457200" rtl="0" eaLnBrk="0" fontAlgn="base" hangingPunct="0">
        <a:spcBef>
          <a:spcPct val="0"/>
        </a:spcBef>
        <a:spcAft>
          <a:spcPct val="30000"/>
        </a:spcAft>
        <a:buFont typeface="Arial" charset="0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76238" indent="-196850" algn="just" defTabSz="457200" rtl="0" eaLnBrk="0" fontAlgn="base" hangingPunct="0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2pPr>
      <a:lvl3pPr marL="784225" indent="-228600" algn="just" defTabSz="457200" rtl="0" eaLnBrk="0" fontAlgn="base" hangingPunct="0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  <a:ea typeface="+mn-ea"/>
        </a:defRPr>
      </a:lvl3pPr>
      <a:lvl4pPr marL="1192213" indent="-228600" algn="just" defTabSz="457200" rtl="0" eaLnBrk="0" fontAlgn="base" hangingPunct="0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4pPr>
      <a:lvl5pPr marL="1600200" indent="-228600" algn="just" defTabSz="457200" rtl="0" eaLnBrk="0" fontAlgn="base" hangingPunct="0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5pPr>
      <a:lvl6pPr marL="2057400" indent="-228600" algn="just" defTabSz="457200" rtl="0" fontAlgn="base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6pPr>
      <a:lvl7pPr marL="2514600" indent="-228600" algn="just" defTabSz="457200" rtl="0" fontAlgn="base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7pPr>
      <a:lvl8pPr marL="2971800" indent="-228600" algn="just" defTabSz="457200" rtl="0" fontAlgn="base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8pPr>
      <a:lvl9pPr marL="3429000" indent="-228600" algn="just" defTabSz="457200" rtl="0" fontAlgn="base">
        <a:spcBef>
          <a:spcPct val="0"/>
        </a:spcBef>
        <a:spcAft>
          <a:spcPct val="30000"/>
        </a:spcAft>
        <a:buClr>
          <a:srgbClr val="00599B"/>
        </a:buClr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ctrTitle"/>
          </p:nvPr>
        </p:nvSpPr>
        <p:spPr>
          <a:xfrm>
            <a:off x="1438275" y="2282825"/>
            <a:ext cx="7581900" cy="508000"/>
          </a:xfrm>
        </p:spPr>
        <p:txBody>
          <a:bodyPr/>
          <a:lstStyle/>
          <a:p>
            <a:r>
              <a:rPr lang="it-IT" altLang="it-IT" sz="2000" b="1" dirty="0" smtClean="0">
                <a:latin typeface="Calibri" pitchFamily="34" charset="0"/>
              </a:rPr>
              <a:t>Il valore dei contenuti della Tv Free</a:t>
            </a:r>
            <a:r>
              <a:rPr lang="it-IT" altLang="it-IT" dirty="0" smtClean="0">
                <a:latin typeface="Calibri" pitchFamily="34" charset="0"/>
              </a:rPr>
              <a:t/>
            </a:r>
            <a:br>
              <a:rPr lang="it-IT" altLang="it-IT" dirty="0" smtClean="0">
                <a:latin typeface="Calibri" pitchFamily="34" charset="0"/>
              </a:rPr>
            </a:br>
            <a:r>
              <a:rPr lang="it-IT" altLang="it-IT" dirty="0" smtClean="0">
                <a:latin typeface="Calibri" pitchFamily="34" charset="0"/>
              </a:rPr>
              <a:t> - </a:t>
            </a:r>
            <a:r>
              <a:rPr lang="it-IT" altLang="it-IT" i="1" dirty="0" smtClean="0">
                <a:latin typeface="Calibri" pitchFamily="34" charset="0"/>
              </a:rPr>
              <a:t>Il caso Sky -  </a:t>
            </a:r>
            <a:r>
              <a:rPr lang="it-IT" altLang="it-IT" dirty="0" smtClean="0">
                <a:latin typeface="Calibri" pitchFamily="34" charset="0"/>
              </a:rPr>
              <a:t/>
            </a:r>
            <a:br>
              <a:rPr lang="it-IT" altLang="it-IT" dirty="0" smtClean="0">
                <a:latin typeface="Calibri" pitchFamily="34" charset="0"/>
              </a:rPr>
            </a:br>
            <a:endParaRPr lang="it-IT" altLang="it-IT" i="1" dirty="0" smtClean="0">
              <a:latin typeface="Calibri" pitchFamily="34" charset="0"/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 bwMode="auto">
          <a:xfrm>
            <a:off x="1562100" y="6369050"/>
            <a:ext cx="75819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t-IT" sz="1200" i="1" kern="0" dirty="0" smtClean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Luglio  </a:t>
            </a:r>
            <a:r>
              <a:rPr lang="it-IT" sz="1200" i="1" kern="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2015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 bwMode="auto">
          <a:xfrm>
            <a:off x="6527800" y="6375400"/>
            <a:ext cx="22796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it-IT" sz="1200" i="1" kern="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Marketing Strategico 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fico 16"/>
          <p:cNvGraphicFramePr/>
          <p:nvPr/>
        </p:nvGraphicFramePr>
        <p:xfrm>
          <a:off x="1544102" y="2320505"/>
          <a:ext cx="2725948" cy="1953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latin typeface="Calibri" pitchFamily="34" charset="0"/>
                <a:ea typeface="ＭＳ Ｐゴシック"/>
              </a:rPr>
              <a:t>Peso dei contenuti free</a:t>
            </a:r>
            <a:endParaRPr lang="it-IT" i="0" dirty="0" smtClean="0">
              <a:latin typeface="Calibri" pitchFamily="34" charset="0"/>
              <a:ea typeface="ＭＳ Ｐゴシック"/>
            </a:endParaRPr>
          </a:p>
        </p:txBody>
      </p:sp>
      <p:sp>
        <p:nvSpPr>
          <p:cNvPr id="26" name="Sottotitolo 2"/>
          <p:cNvSpPr txBox="1">
            <a:spLocks/>
          </p:cNvSpPr>
          <p:nvPr/>
        </p:nvSpPr>
        <p:spPr bwMode="auto">
          <a:xfrm>
            <a:off x="1856434" y="1752824"/>
            <a:ext cx="203475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b="1" i="1" u="sng" dirty="0" smtClean="0">
                <a:solidFill>
                  <a:schemeClr val="tx2"/>
                </a:solidFill>
                <a:latin typeface="Calibri" pitchFamily="34" charset="0"/>
              </a:rPr>
              <a:t>FAMIGLIE CON TV</a:t>
            </a:r>
          </a:p>
          <a:p>
            <a:pPr algn="ctr"/>
            <a:r>
              <a:rPr lang="it-IT" sz="1400" b="1" i="1" dirty="0" smtClean="0">
                <a:solidFill>
                  <a:schemeClr val="tx2"/>
                </a:solidFill>
                <a:latin typeface="Calibri" pitchFamily="34" charset="0"/>
              </a:rPr>
              <a:t>24,1 Mio</a:t>
            </a:r>
          </a:p>
        </p:txBody>
      </p:sp>
      <p:sp>
        <p:nvSpPr>
          <p:cNvPr id="48" name="Sottotitolo 2"/>
          <p:cNvSpPr txBox="1">
            <a:spLocks/>
          </p:cNvSpPr>
          <p:nvPr/>
        </p:nvSpPr>
        <p:spPr bwMode="auto">
          <a:xfrm>
            <a:off x="729944" y="3017332"/>
            <a:ext cx="13510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100" b="1" i="1" dirty="0" smtClean="0">
                <a:solidFill>
                  <a:schemeClr val="tx2"/>
                </a:solidFill>
                <a:latin typeface="Calibri" pitchFamily="34" charset="0"/>
              </a:rPr>
              <a:t>FAMIGLIE </a:t>
            </a:r>
          </a:p>
          <a:p>
            <a:pPr algn="ctr"/>
            <a:r>
              <a:rPr lang="it-IT" sz="1100" b="1" i="1" dirty="0" smtClean="0">
                <a:solidFill>
                  <a:schemeClr val="tx2"/>
                </a:solidFill>
                <a:latin typeface="Calibri" pitchFamily="34" charset="0"/>
              </a:rPr>
              <a:t>NO SKY</a:t>
            </a:r>
          </a:p>
        </p:txBody>
      </p:sp>
      <p:sp>
        <p:nvSpPr>
          <p:cNvPr id="49" name="Sottotitolo 2"/>
          <p:cNvSpPr txBox="1">
            <a:spLocks/>
          </p:cNvSpPr>
          <p:nvPr/>
        </p:nvSpPr>
        <p:spPr bwMode="auto">
          <a:xfrm>
            <a:off x="3261389" y="2524069"/>
            <a:ext cx="13510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100" b="1" i="1" dirty="0" smtClean="0">
                <a:solidFill>
                  <a:schemeClr val="tx2"/>
                </a:solidFill>
                <a:latin typeface="Calibri" pitchFamily="34" charset="0"/>
              </a:rPr>
              <a:t>FAMIGLIE </a:t>
            </a:r>
          </a:p>
          <a:p>
            <a:pPr algn="ctr"/>
            <a:r>
              <a:rPr lang="it-IT" sz="1100" b="1" i="1" dirty="0" smtClean="0">
                <a:solidFill>
                  <a:schemeClr val="tx2"/>
                </a:solidFill>
                <a:latin typeface="Calibri" pitchFamily="34" charset="0"/>
              </a:rPr>
              <a:t>SKY</a:t>
            </a:r>
          </a:p>
        </p:txBody>
      </p:sp>
      <p:sp>
        <p:nvSpPr>
          <p:cNvPr id="50" name="Sottotitolo 2"/>
          <p:cNvSpPr txBox="1">
            <a:spLocks/>
          </p:cNvSpPr>
          <p:nvPr/>
        </p:nvSpPr>
        <p:spPr bwMode="auto">
          <a:xfrm>
            <a:off x="78242" y="6377988"/>
            <a:ext cx="315922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900" dirty="0" smtClean="0">
                <a:solidFill>
                  <a:schemeClr val="tx2"/>
                </a:solidFill>
                <a:latin typeface="Calibri" pitchFamily="34" charset="0"/>
              </a:rPr>
              <a:t>Ascolti fonte Auditel, primo semestre 2015</a:t>
            </a:r>
          </a:p>
        </p:txBody>
      </p:sp>
      <p:sp>
        <p:nvSpPr>
          <p:cNvPr id="51" name="Freccia a destra 50"/>
          <p:cNvSpPr/>
          <p:nvPr/>
        </p:nvSpPr>
        <p:spPr bwMode="auto">
          <a:xfrm>
            <a:off x="4406144" y="2610705"/>
            <a:ext cx="296562" cy="774356"/>
          </a:xfrm>
          <a:prstGeom prst="right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6" charset="-128"/>
            </a:endParaRPr>
          </a:p>
        </p:txBody>
      </p:sp>
      <p:sp>
        <p:nvSpPr>
          <p:cNvPr id="57" name="Sottotitolo 2"/>
          <p:cNvSpPr txBox="1">
            <a:spLocks/>
          </p:cNvSpPr>
          <p:nvPr/>
        </p:nvSpPr>
        <p:spPr bwMode="auto">
          <a:xfrm>
            <a:off x="5252866" y="1615157"/>
            <a:ext cx="26731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400" b="1" i="1" u="sng" dirty="0" smtClean="0">
                <a:solidFill>
                  <a:schemeClr val="tx2"/>
                </a:solidFill>
                <a:latin typeface="Calibri" pitchFamily="34" charset="0"/>
              </a:rPr>
              <a:t>Consumi TV presso le famiglie Sky</a:t>
            </a:r>
          </a:p>
        </p:txBody>
      </p:sp>
      <p:graphicFrame>
        <p:nvGraphicFramePr>
          <p:cNvPr id="58" name="Grafico 57"/>
          <p:cNvGraphicFramePr/>
          <p:nvPr/>
        </p:nvGraphicFramePr>
        <p:xfrm>
          <a:off x="5442730" y="1637169"/>
          <a:ext cx="3167449" cy="202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0" name="Connettore 1 59"/>
          <p:cNvCxnSpPr/>
          <p:nvPr/>
        </p:nvCxnSpPr>
        <p:spPr bwMode="auto">
          <a:xfrm>
            <a:off x="5494336" y="3531876"/>
            <a:ext cx="2141838" cy="0"/>
          </a:xfrm>
          <a:prstGeom prst="line">
            <a:avLst/>
          </a:prstGeom>
          <a:noFill/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Sottotitolo 2"/>
          <p:cNvSpPr txBox="1">
            <a:spLocks/>
          </p:cNvSpPr>
          <p:nvPr/>
        </p:nvSpPr>
        <p:spPr bwMode="auto">
          <a:xfrm>
            <a:off x="5203671" y="3586151"/>
            <a:ext cx="26731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200" b="1" i="1" dirty="0" err="1" smtClean="0">
                <a:solidFill>
                  <a:schemeClr val="tx2"/>
                </a:solidFill>
                <a:latin typeface="Calibri" pitchFamily="34" charset="0"/>
              </a:rPr>
              <a:t>Share%</a:t>
            </a:r>
            <a:r>
              <a:rPr lang="it-IT" sz="1200" b="1" i="1" dirty="0" smtClean="0">
                <a:solidFill>
                  <a:schemeClr val="tx2"/>
                </a:solidFill>
                <a:latin typeface="Calibri" pitchFamily="34" charset="0"/>
              </a:rPr>
              <a:t> - Totale Giorno, </a:t>
            </a:r>
            <a:r>
              <a:rPr lang="it-IT" sz="1200" b="1" i="1" dirty="0" err="1" smtClean="0">
                <a:solidFill>
                  <a:schemeClr val="tx2"/>
                </a:solidFill>
                <a:latin typeface="Calibri" pitchFamily="34" charset="0"/>
              </a:rPr>
              <a:t>ind.Sky</a:t>
            </a:r>
            <a:endParaRPr lang="it-IT" sz="1200" b="1" i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098" name="Picture 2" descr="http://www.pubblicomnow-online.it/wordpress/wp-content/uploads/2014/07/logo-sky.jpg"/>
          <p:cNvPicPr>
            <a:picLocks noChangeAspect="1" noChangeArrowheads="1"/>
          </p:cNvPicPr>
          <p:nvPr/>
        </p:nvPicPr>
        <p:blipFill>
          <a:blip r:embed="rId4"/>
          <a:srcRect l="6541" r="5839"/>
          <a:stretch>
            <a:fillRect/>
          </a:stretch>
        </p:blipFill>
        <p:spPr bwMode="auto">
          <a:xfrm>
            <a:off x="7670142" y="2266314"/>
            <a:ext cx="383381" cy="246203"/>
          </a:xfrm>
          <a:prstGeom prst="rect">
            <a:avLst/>
          </a:prstGeom>
          <a:noFill/>
        </p:spPr>
      </p:pic>
      <p:sp>
        <p:nvSpPr>
          <p:cNvPr id="14" name="Rettangolo arrotondato 13"/>
          <p:cNvSpPr/>
          <p:nvPr/>
        </p:nvSpPr>
        <p:spPr bwMode="auto">
          <a:xfrm>
            <a:off x="5184483" y="1940963"/>
            <a:ext cx="3019245" cy="1958197"/>
          </a:xfrm>
          <a:prstGeom prst="roundRect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6" charset="-128"/>
            </a:endParaRPr>
          </a:p>
        </p:txBody>
      </p:sp>
      <p:sp>
        <p:nvSpPr>
          <p:cNvPr id="15" name="Sottotitolo 2"/>
          <p:cNvSpPr txBox="1">
            <a:spLocks/>
          </p:cNvSpPr>
          <p:nvPr/>
        </p:nvSpPr>
        <p:spPr bwMode="auto">
          <a:xfrm>
            <a:off x="1693232" y="3221489"/>
            <a:ext cx="135101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(81%)</a:t>
            </a:r>
          </a:p>
        </p:txBody>
      </p:sp>
      <p:sp>
        <p:nvSpPr>
          <p:cNvPr id="16" name="Sottotitolo 2"/>
          <p:cNvSpPr txBox="1">
            <a:spLocks/>
          </p:cNvSpPr>
          <p:nvPr/>
        </p:nvSpPr>
        <p:spPr bwMode="auto">
          <a:xfrm>
            <a:off x="2872187" y="2985702"/>
            <a:ext cx="135101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(19%)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latin typeface="Calibri" pitchFamily="34" charset="0"/>
                <a:ea typeface="ＭＳ Ｐゴシック"/>
              </a:rPr>
              <a:t>Abbonati Sky </a:t>
            </a:r>
            <a:r>
              <a:rPr lang="it-IT" dirty="0" smtClean="0">
                <a:latin typeface="Calibri" pitchFamily="34" charset="0"/>
                <a:ea typeface="ＭＳ Ｐゴシック"/>
                <a:sym typeface="Wingdings" pitchFamily="2" charset="2"/>
              </a:rPr>
              <a:t> </a:t>
            </a:r>
            <a:r>
              <a:rPr lang="it-IT" dirty="0" smtClean="0">
                <a:latin typeface="Calibri" pitchFamily="34" charset="0"/>
                <a:ea typeface="ＭＳ Ｐゴシック"/>
              </a:rPr>
              <a:t>Classifiche</a:t>
            </a:r>
            <a:endParaRPr lang="it-IT" i="0" dirty="0" smtClean="0">
              <a:latin typeface="Calibri" pitchFamily="34" charset="0"/>
              <a:ea typeface="ＭＳ Ｐゴシック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93308" y="1622144"/>
          <a:ext cx="3061419" cy="2095500"/>
        </p:xfrm>
        <a:graphic>
          <a:graphicData uri="http://schemas.openxmlformats.org/drawingml/2006/table">
            <a:tbl>
              <a:tblPr/>
              <a:tblGrid>
                <a:gridCol w="788119"/>
                <a:gridCol w="1295400"/>
                <a:gridCol w="977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1" u="none" strike="noStrike" dirty="0" err="1">
                          <a:solidFill>
                            <a:schemeClr val="tx2"/>
                          </a:solidFill>
                          <a:latin typeface="Calibri"/>
                        </a:rPr>
                        <a:t>Share%</a:t>
                      </a:r>
                      <a:endParaRPr lang="it-IT" sz="1100" b="1" i="1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1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Ascolto Medio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13,6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726.425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13,2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704.440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5,5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291.365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5,3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284.703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Italia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234.598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Sky Sport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202.448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La7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199.792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Rete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178.445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Sky Cinema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122.395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Sky Uno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117.679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Sottotitolo 2"/>
          <p:cNvSpPr txBox="1">
            <a:spLocks/>
          </p:cNvSpPr>
          <p:nvPr/>
        </p:nvSpPr>
        <p:spPr bwMode="auto">
          <a:xfrm>
            <a:off x="450365" y="1045477"/>
            <a:ext cx="271554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b="1" i="1" dirty="0" smtClean="0">
                <a:solidFill>
                  <a:schemeClr val="tx2"/>
                </a:solidFill>
                <a:latin typeface="Calibri" pitchFamily="34" charset="0"/>
              </a:rPr>
              <a:t>INDIVIDUI SKY</a:t>
            </a:r>
          </a:p>
          <a:p>
            <a:pPr algn="ctr"/>
            <a:r>
              <a:rPr lang="it-IT" sz="1100" b="1" i="1" dirty="0" smtClean="0">
                <a:solidFill>
                  <a:schemeClr val="tx2"/>
                </a:solidFill>
                <a:latin typeface="Calibri" pitchFamily="34" charset="0"/>
              </a:rPr>
              <a:t>TOP 10 RETI – PRIME TIME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 bwMode="auto">
          <a:xfrm>
            <a:off x="78242" y="6377988"/>
            <a:ext cx="315922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900" dirty="0" smtClean="0">
                <a:solidFill>
                  <a:schemeClr val="tx2"/>
                </a:solidFill>
                <a:latin typeface="Calibri" pitchFamily="34" charset="0"/>
              </a:rPr>
              <a:t>Ascolti fonte Auditel, primo semestre 2015 (dati </a:t>
            </a:r>
            <a:r>
              <a:rPr lang="it-IT" sz="900" dirty="0" err="1" smtClean="0">
                <a:solidFill>
                  <a:schemeClr val="tx2"/>
                </a:solidFill>
                <a:latin typeface="Calibri" pitchFamily="34" charset="0"/>
              </a:rPr>
              <a:t>live+vosdal</a:t>
            </a:r>
            <a:r>
              <a:rPr lang="it-IT" sz="900" dirty="0" smtClean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77650" y="1544156"/>
            <a:ext cx="3381554" cy="2355011"/>
          </a:xfrm>
          <a:prstGeom prst="roundRect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6" charset="-128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4080294" y="1612686"/>
          <a:ext cx="4787661" cy="4064007"/>
        </p:xfrm>
        <a:graphic>
          <a:graphicData uri="http://schemas.openxmlformats.org/drawingml/2006/table">
            <a:tbl>
              <a:tblPr/>
              <a:tblGrid>
                <a:gridCol w="931653"/>
                <a:gridCol w="672861"/>
                <a:gridCol w="685855"/>
                <a:gridCol w="900198"/>
                <a:gridCol w="1597094"/>
              </a:tblGrid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1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Rete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1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Data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1" u="none" strike="noStrike" dirty="0" err="1">
                          <a:solidFill>
                            <a:schemeClr val="tx2"/>
                          </a:solidFill>
                          <a:latin typeface="Calibri"/>
                        </a:rPr>
                        <a:t>Share%</a:t>
                      </a:r>
                      <a:endParaRPr lang="it-IT" sz="800" b="1" i="1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1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Ascolto Medio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1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Programma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13/05/2015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43,41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2.514.453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10/02/2015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36,94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2.250.275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Festival di Sanremo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11/02/2015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33,82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2.065.805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Festival di Sanremo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14/02/2015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37,58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2.050.141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Festival di Sanremo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12/02/2015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31,18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1.941.588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Festival di Sanremo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20/05/2015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34,51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1.935.008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13/02/2015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33,78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1.933.258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Festival di Sanremo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18/03/2015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32,26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1.893.234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22/04/2015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32,5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1.869.752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Sky Sport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06/</a:t>
                      </a:r>
                      <a:r>
                        <a:rPr lang="it-IT" sz="600" b="0" i="0" u="none" strike="noStrike" dirty="0" err="1">
                          <a:solidFill>
                            <a:schemeClr val="tx2"/>
                          </a:solidFill>
                          <a:latin typeface="Calibri"/>
                        </a:rPr>
                        <a:t>06</a:t>
                      </a:r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36,75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1.840.548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07/04/2015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28,61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1.718.324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06/05/2015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30,12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1.613.297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04/02/2015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24,75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1.505.863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28/03/2015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31,6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1.500.907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Qualific. Campionato Europeo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08/04/2015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24,86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1.468.727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05/03/2015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24,6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1.467.753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05/05/2015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23,3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1.431.354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02/</a:t>
                      </a:r>
                      <a:r>
                        <a:rPr lang="it-IT" sz="600" b="0" i="0" u="none" strike="noStrike" dirty="0" err="1">
                          <a:solidFill>
                            <a:schemeClr val="tx2"/>
                          </a:solidFill>
                          <a:latin typeface="Calibri"/>
                        </a:rPr>
                        <a:t>02</a:t>
                      </a:r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22,97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1.395.965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L'isola dei famosi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31/03/2015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24,42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1.377.803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amichevole Italia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23/03/2015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23,29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1.348.494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L'isola dei famosi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14/05/2015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23,29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1.301.082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Europa League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12/06/2015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27,86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1.287.996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Qualific. Campionato Europeo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19/01/2015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22,02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1.286.051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Le Iene presentano Scherzi a parte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09/02/2015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19,9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1.249.153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L'isola dei famosi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27/01/2015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20,8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1.247.785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Sky Sport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05/</a:t>
                      </a:r>
                      <a:r>
                        <a:rPr lang="it-IT" sz="600" b="0" i="0" u="none" strike="noStrike" dirty="0" err="1">
                          <a:solidFill>
                            <a:schemeClr val="tx2"/>
                          </a:solidFill>
                          <a:latin typeface="Calibri"/>
                        </a:rPr>
                        <a:t>05</a:t>
                      </a:r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19,65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1.207.274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12/01/2015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20,23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1.198.426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Le Iene presentano Scherzi a parte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28/01/2015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20,47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1.181.675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04/03/2015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19,26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1.142.128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26/01/2015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18,04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1.133.092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L'isola dei famosi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Rettangolo arrotondato 9"/>
          <p:cNvSpPr/>
          <p:nvPr/>
        </p:nvSpPr>
        <p:spPr bwMode="auto">
          <a:xfrm>
            <a:off x="3735239" y="1549914"/>
            <a:ext cx="5236236" cy="4255691"/>
          </a:xfrm>
          <a:prstGeom prst="roundRect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6" charset="-128"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 bwMode="auto">
          <a:xfrm>
            <a:off x="5010651" y="1042609"/>
            <a:ext cx="271554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b="1" i="1" dirty="0" smtClean="0">
                <a:solidFill>
                  <a:schemeClr val="tx2"/>
                </a:solidFill>
                <a:latin typeface="Calibri" pitchFamily="34" charset="0"/>
              </a:rPr>
              <a:t>INDIVIDUI SKY</a:t>
            </a:r>
          </a:p>
          <a:p>
            <a:pPr algn="ctr"/>
            <a:r>
              <a:rPr lang="it-IT" sz="1100" b="1" i="1" dirty="0" smtClean="0">
                <a:solidFill>
                  <a:schemeClr val="tx2"/>
                </a:solidFill>
                <a:latin typeface="Calibri" pitchFamily="34" charset="0"/>
              </a:rPr>
              <a:t>TOP 30 PRIME TIME (primo semestre 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latin typeface="Calibri" pitchFamily="34" charset="0"/>
                <a:ea typeface="ＭＳ Ｐゴシック"/>
              </a:rPr>
              <a:t>Abbonati Sky </a:t>
            </a:r>
            <a:r>
              <a:rPr lang="it-IT" dirty="0" smtClean="0">
                <a:latin typeface="Calibri" pitchFamily="34" charset="0"/>
                <a:ea typeface="ＭＳ Ｐゴシック"/>
                <a:sym typeface="Wingdings" pitchFamily="2" charset="2"/>
              </a:rPr>
              <a:t> </a:t>
            </a:r>
            <a:r>
              <a:rPr lang="it-IT" dirty="0" smtClean="0">
                <a:latin typeface="Calibri" pitchFamily="34" charset="0"/>
                <a:ea typeface="ＭＳ Ｐゴシック"/>
              </a:rPr>
              <a:t>Classifiche</a:t>
            </a:r>
            <a:endParaRPr lang="it-IT" i="0" dirty="0" smtClean="0">
              <a:latin typeface="Calibri" pitchFamily="34" charset="0"/>
              <a:ea typeface="ＭＳ Ｐゴシック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93308" y="1622144"/>
          <a:ext cx="3061419" cy="2095500"/>
        </p:xfrm>
        <a:graphic>
          <a:graphicData uri="http://schemas.openxmlformats.org/drawingml/2006/table">
            <a:tbl>
              <a:tblPr/>
              <a:tblGrid>
                <a:gridCol w="788119"/>
                <a:gridCol w="1295400"/>
                <a:gridCol w="977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1" u="none" strike="noStrike" dirty="0" err="1">
                          <a:solidFill>
                            <a:schemeClr val="tx2"/>
                          </a:solidFill>
                          <a:latin typeface="Calibri"/>
                        </a:rPr>
                        <a:t>Share%</a:t>
                      </a:r>
                      <a:endParaRPr lang="it-IT" sz="1100" b="1" i="1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i="1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Ascolto Medio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493.862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11,6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488.035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Sky Sport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5,0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209.338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4,7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200.451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4,6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194.732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Italia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164.807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La7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155.757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Rete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124.357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Sky Cinema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121.846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Sky Uno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119.094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Sottotitolo 2"/>
          <p:cNvSpPr txBox="1">
            <a:spLocks/>
          </p:cNvSpPr>
          <p:nvPr/>
        </p:nvSpPr>
        <p:spPr bwMode="auto">
          <a:xfrm>
            <a:off x="450365" y="1045477"/>
            <a:ext cx="271554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b="1" i="1" dirty="0" smtClean="0">
                <a:solidFill>
                  <a:schemeClr val="tx2"/>
                </a:solidFill>
                <a:latin typeface="Calibri" pitchFamily="34" charset="0"/>
              </a:rPr>
              <a:t>INDIVIDUI SKY</a:t>
            </a:r>
          </a:p>
          <a:p>
            <a:pPr algn="ctr"/>
            <a:r>
              <a:rPr lang="it-IT" sz="1100" b="1" i="1" dirty="0" smtClean="0">
                <a:solidFill>
                  <a:schemeClr val="tx2"/>
                </a:solidFill>
                <a:latin typeface="Calibri" pitchFamily="34" charset="0"/>
              </a:rPr>
              <a:t>TOP 10 RETI – PRIME TIME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 bwMode="auto">
          <a:xfrm>
            <a:off x="78242" y="6377988"/>
            <a:ext cx="315922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900" dirty="0" smtClean="0">
                <a:solidFill>
                  <a:schemeClr val="tx2"/>
                </a:solidFill>
                <a:latin typeface="Calibri" pitchFamily="34" charset="0"/>
              </a:rPr>
              <a:t>Ascolti fonte Auditel, primo semestre 2015 (dati </a:t>
            </a:r>
            <a:r>
              <a:rPr lang="it-IT" sz="900" dirty="0" err="1" smtClean="0">
                <a:solidFill>
                  <a:schemeClr val="tx2"/>
                </a:solidFill>
                <a:latin typeface="Calibri" pitchFamily="34" charset="0"/>
              </a:rPr>
              <a:t>live+vosdal</a:t>
            </a:r>
            <a:r>
              <a:rPr lang="it-IT" sz="900" dirty="0" smtClean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8" name="Rettangolo arrotondato 7"/>
          <p:cNvSpPr/>
          <p:nvPr/>
        </p:nvSpPr>
        <p:spPr bwMode="auto">
          <a:xfrm>
            <a:off x="77650" y="1544156"/>
            <a:ext cx="3381554" cy="2355011"/>
          </a:xfrm>
          <a:prstGeom prst="roundRect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6" charset="-128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4080294" y="1612692"/>
          <a:ext cx="4787661" cy="4072111"/>
        </p:xfrm>
        <a:graphic>
          <a:graphicData uri="http://schemas.openxmlformats.org/drawingml/2006/table">
            <a:tbl>
              <a:tblPr/>
              <a:tblGrid>
                <a:gridCol w="931653"/>
                <a:gridCol w="672861"/>
                <a:gridCol w="685855"/>
                <a:gridCol w="900198"/>
                <a:gridCol w="1597094"/>
              </a:tblGrid>
              <a:tr h="135390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1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Rete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1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Data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1" u="none" strike="noStrike" dirty="0" err="1">
                          <a:solidFill>
                            <a:schemeClr val="tx2"/>
                          </a:solidFill>
                          <a:latin typeface="Calibri"/>
                        </a:rPr>
                        <a:t>Share%</a:t>
                      </a:r>
                      <a:endParaRPr lang="it-IT" sz="800" b="1" i="1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1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Ascolto Medio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1" i="1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Programma</a:t>
                      </a:r>
                    </a:p>
                  </a:txBody>
                  <a:tcPr marL="6555" marR="6555" marT="65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13/05/2015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45,4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2.082.021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Sky Sport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06/</a:t>
                      </a:r>
                      <a:r>
                        <a:rPr lang="it-IT" sz="600" b="0" i="0" u="none" strike="noStrike" dirty="0" err="1">
                          <a:solidFill>
                            <a:schemeClr val="tx2"/>
                          </a:solidFill>
                          <a:latin typeface="Calibri"/>
                        </a:rPr>
                        <a:t>06</a:t>
                      </a:r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44,6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1.835.940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10/02/2015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35,1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1.639.824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Festival di Sanremo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14/02/2015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36,1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1.586.363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Festival di Sanremo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20/05/2015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35,8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1.542.886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18/03/2015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1.512.868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11/02/2015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1.505.331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Festival di Sanremo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22/04/2015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33,8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1.474.032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13/02/2015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1.422.021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Festival di Sanremo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12/02/2015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28,8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1.399.867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Festival di Sanremo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07/04/2015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29,7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1.383.214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06/05/2015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1.262.043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28/03/2015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32,6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1.216.739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Qualific. Campionato Europeo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04/02/2015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26,3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1.205.679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Sky Sport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05/05/2015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24,7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1.196.484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05/03/2015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25,4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1.194.773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08/04/2015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25,4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1.155.969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Sky Sport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06/01/2015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1.111.602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Serie 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05/</a:t>
                      </a:r>
                      <a:r>
                        <a:rPr lang="it-IT" sz="600" b="0" i="0" u="none" strike="noStrike" dirty="0" err="1">
                          <a:solidFill>
                            <a:schemeClr val="tx2"/>
                          </a:solidFill>
                          <a:latin typeface="Calibri"/>
                        </a:rPr>
                        <a:t>05</a:t>
                      </a:r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22,6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1.094.616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Sky Sport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14/04/2015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21,7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1.057.162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Champions League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02/</a:t>
                      </a:r>
                      <a:r>
                        <a:rPr lang="it-IT" sz="600" b="0" i="0" u="none" strike="noStrike" dirty="0" err="1">
                          <a:solidFill>
                            <a:schemeClr val="tx2"/>
                          </a:solidFill>
                          <a:latin typeface="Calibri"/>
                        </a:rPr>
                        <a:t>02</a:t>
                      </a:r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1.051.876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L'isola dei famosi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31/03/2015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1.048.095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amichevole Italia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12/06/2015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28,2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1.031.609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Qualific. Campionato Europeo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Sky Sport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02/03/2015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1.022.761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Serie 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14/05/2015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23,0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994.770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Europa League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Sky Sport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11/01/2015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19,4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990.203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Serie 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Rai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27/01/2015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962.589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Calcio - Coppa Italia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Canale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23/03/2015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960.743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L'isola dei famosi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7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Sky Sport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6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07/02/2015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20,9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chemeClr val="tx2"/>
                          </a:solidFill>
                          <a:latin typeface="Calibri"/>
                        </a:rPr>
                        <a:t>958.336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 dirty="0">
                          <a:solidFill>
                            <a:schemeClr val="tx2"/>
                          </a:solidFill>
                          <a:latin typeface="Calibri"/>
                        </a:rPr>
                        <a:t>Calcio - Serie 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Rettangolo arrotondato 9"/>
          <p:cNvSpPr/>
          <p:nvPr/>
        </p:nvSpPr>
        <p:spPr bwMode="auto">
          <a:xfrm>
            <a:off x="3735239" y="1549914"/>
            <a:ext cx="5236236" cy="4255691"/>
          </a:xfrm>
          <a:prstGeom prst="roundRect">
            <a:avLst/>
          </a:prstGeom>
          <a:noFill/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6" charset="-128"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 bwMode="auto">
          <a:xfrm>
            <a:off x="5010651" y="1042609"/>
            <a:ext cx="271554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b="1" i="1" dirty="0" smtClean="0">
                <a:solidFill>
                  <a:schemeClr val="tx2"/>
                </a:solidFill>
                <a:latin typeface="Calibri" pitchFamily="34" charset="0"/>
              </a:rPr>
              <a:t>INDIVIDUI SKY</a:t>
            </a:r>
          </a:p>
          <a:p>
            <a:pPr algn="ctr"/>
            <a:r>
              <a:rPr lang="it-IT" sz="1100" b="1" i="1" dirty="0" smtClean="0">
                <a:solidFill>
                  <a:schemeClr val="tx2"/>
                </a:solidFill>
                <a:latin typeface="Calibri" pitchFamily="34" charset="0"/>
              </a:rPr>
              <a:t>TOP 30 PRIME TIME (primo semestre 2015)</a:t>
            </a:r>
          </a:p>
        </p:txBody>
      </p:sp>
      <p:sp>
        <p:nvSpPr>
          <p:cNvPr id="12" name="Sottotitolo 2"/>
          <p:cNvSpPr txBox="1">
            <a:spLocks/>
          </p:cNvSpPr>
          <p:nvPr/>
        </p:nvSpPr>
        <p:spPr bwMode="auto">
          <a:xfrm>
            <a:off x="1456780" y="628533"/>
            <a:ext cx="271554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1400" b="1" i="1" u="sng" dirty="0" smtClean="0">
                <a:solidFill>
                  <a:srgbClr val="C00000"/>
                </a:solidFill>
                <a:latin typeface="Calibri" pitchFamily="34" charset="0"/>
              </a:rPr>
              <a:t>TV con decoder Sky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latin typeface="Calibri" pitchFamily="34" charset="0"/>
                <a:ea typeface="ＭＳ Ｐゴシック"/>
              </a:rPr>
              <a:t>Abbonati Sky </a:t>
            </a:r>
            <a:r>
              <a:rPr lang="it-IT" dirty="0" smtClean="0">
                <a:latin typeface="Calibri" pitchFamily="34" charset="0"/>
                <a:ea typeface="ＭＳ Ｐゴシック"/>
                <a:sym typeface="Wingdings" pitchFamily="2" charset="2"/>
              </a:rPr>
              <a:t> </a:t>
            </a:r>
            <a:r>
              <a:rPr lang="it-IT" dirty="0" smtClean="0">
                <a:latin typeface="Calibri" pitchFamily="34" charset="0"/>
                <a:ea typeface="ＭＳ Ｐゴシック"/>
              </a:rPr>
              <a:t>Valore contenuti Mediaset</a:t>
            </a:r>
            <a:endParaRPr lang="it-IT" i="0" dirty="0" smtClean="0">
              <a:latin typeface="Calibri" pitchFamily="34" charset="0"/>
              <a:ea typeface="ＭＳ Ｐゴシック"/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 bwMode="auto">
          <a:xfrm>
            <a:off x="78242" y="6377988"/>
            <a:ext cx="315922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900" dirty="0" smtClean="0">
                <a:solidFill>
                  <a:schemeClr val="tx2"/>
                </a:solidFill>
                <a:latin typeface="Calibri" pitchFamily="34" charset="0"/>
              </a:rPr>
              <a:t>Ascolti fonte Auditel, stagione primavera 2015 (dati </a:t>
            </a:r>
            <a:r>
              <a:rPr lang="it-IT" sz="900" dirty="0" err="1" smtClean="0">
                <a:solidFill>
                  <a:schemeClr val="tx2"/>
                </a:solidFill>
                <a:latin typeface="Calibri" pitchFamily="34" charset="0"/>
              </a:rPr>
              <a:t>live+vosdal</a:t>
            </a:r>
            <a:r>
              <a:rPr lang="it-IT" sz="900" dirty="0" smtClean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 bwMode="auto">
          <a:xfrm>
            <a:off x="112138" y="2848351"/>
            <a:ext cx="14061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600" b="1" i="1" dirty="0" smtClean="0">
                <a:solidFill>
                  <a:schemeClr val="accent1"/>
                </a:solidFill>
                <a:latin typeface="Calibri" pitchFamily="34" charset="0"/>
              </a:rPr>
              <a:t>domenica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 bwMode="auto">
          <a:xfrm>
            <a:off x="1385918" y="2845483"/>
            <a:ext cx="14061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600" b="1" i="1" dirty="0" smtClean="0">
                <a:solidFill>
                  <a:schemeClr val="accent1"/>
                </a:solidFill>
                <a:latin typeface="Calibri" pitchFamily="34" charset="0"/>
              </a:rPr>
              <a:t>lunedì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 bwMode="auto">
          <a:xfrm>
            <a:off x="2642446" y="2842615"/>
            <a:ext cx="14061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600" b="1" i="1" dirty="0" smtClean="0">
                <a:solidFill>
                  <a:schemeClr val="accent1"/>
                </a:solidFill>
                <a:latin typeface="Calibri" pitchFamily="34" charset="0"/>
              </a:rPr>
              <a:t>martedì</a:t>
            </a:r>
          </a:p>
        </p:txBody>
      </p:sp>
      <p:sp>
        <p:nvSpPr>
          <p:cNvPr id="9" name="Sottotitolo 2"/>
          <p:cNvSpPr txBox="1">
            <a:spLocks/>
          </p:cNvSpPr>
          <p:nvPr/>
        </p:nvSpPr>
        <p:spPr bwMode="auto">
          <a:xfrm>
            <a:off x="4045616" y="2848373"/>
            <a:ext cx="14061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600" b="1" i="1" dirty="0" smtClean="0">
                <a:solidFill>
                  <a:schemeClr val="accent1"/>
                </a:solidFill>
                <a:latin typeface="Calibri" pitchFamily="34" charset="0"/>
              </a:rPr>
              <a:t>mercoledì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 bwMode="auto">
          <a:xfrm>
            <a:off x="5379778" y="2845505"/>
            <a:ext cx="14061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600" b="1" i="1" dirty="0" smtClean="0">
                <a:solidFill>
                  <a:schemeClr val="accent1"/>
                </a:solidFill>
                <a:latin typeface="Calibri" pitchFamily="34" charset="0"/>
              </a:rPr>
              <a:t>giovedì</a:t>
            </a:r>
          </a:p>
        </p:txBody>
      </p:sp>
      <p:sp>
        <p:nvSpPr>
          <p:cNvPr id="11" name="Sottotitolo 2"/>
          <p:cNvSpPr txBox="1">
            <a:spLocks/>
          </p:cNvSpPr>
          <p:nvPr/>
        </p:nvSpPr>
        <p:spPr bwMode="auto">
          <a:xfrm>
            <a:off x="6636306" y="2842637"/>
            <a:ext cx="14061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600" b="1" i="1" dirty="0" smtClean="0">
                <a:solidFill>
                  <a:schemeClr val="accent1"/>
                </a:solidFill>
                <a:latin typeface="Calibri" pitchFamily="34" charset="0"/>
              </a:rPr>
              <a:t>venerdì</a:t>
            </a:r>
          </a:p>
        </p:txBody>
      </p:sp>
      <p:sp>
        <p:nvSpPr>
          <p:cNvPr id="12" name="Sottotitolo 2"/>
          <p:cNvSpPr txBox="1">
            <a:spLocks/>
          </p:cNvSpPr>
          <p:nvPr/>
        </p:nvSpPr>
        <p:spPr bwMode="auto">
          <a:xfrm>
            <a:off x="7772070" y="2848395"/>
            <a:ext cx="14061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600" b="1" i="1" dirty="0" smtClean="0">
                <a:solidFill>
                  <a:schemeClr val="accent1"/>
                </a:solidFill>
                <a:latin typeface="Calibri" pitchFamily="34" charset="0"/>
              </a:rPr>
              <a:t>sabato</a:t>
            </a:r>
          </a:p>
        </p:txBody>
      </p:sp>
      <p:pic>
        <p:nvPicPr>
          <p:cNvPr id="15" name="Picture 7" descr="canale5-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154" y="3416023"/>
            <a:ext cx="740546" cy="40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ottotitolo 2"/>
          <p:cNvSpPr txBox="1">
            <a:spLocks/>
          </p:cNvSpPr>
          <p:nvPr/>
        </p:nvSpPr>
        <p:spPr bwMode="auto">
          <a:xfrm>
            <a:off x="86260" y="3866276"/>
            <a:ext cx="136297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400" i="1" dirty="0" smtClean="0">
                <a:solidFill>
                  <a:schemeClr val="tx2"/>
                </a:solidFill>
                <a:latin typeface="Calibri" pitchFamily="34" charset="0"/>
              </a:rPr>
              <a:t>3°scelta </a:t>
            </a:r>
          </a:p>
          <a:p>
            <a:pPr algn="ctr"/>
            <a:r>
              <a:rPr lang="it-IT" sz="900" i="1" dirty="0" smtClean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it-IT" sz="900" i="1" dirty="0" err="1" smtClean="0">
                <a:solidFill>
                  <a:schemeClr val="tx2"/>
                </a:solidFill>
                <a:latin typeface="Calibri" pitchFamily="34" charset="0"/>
              </a:rPr>
              <a:t>sh%</a:t>
            </a:r>
            <a:r>
              <a:rPr lang="it-IT" sz="900" i="1" dirty="0" smtClean="0">
                <a:solidFill>
                  <a:schemeClr val="tx2"/>
                </a:solidFill>
                <a:latin typeface="Calibri" pitchFamily="34" charset="0"/>
              </a:rPr>
              <a:t> 8.8)</a:t>
            </a:r>
          </a:p>
        </p:txBody>
      </p:sp>
      <p:sp>
        <p:nvSpPr>
          <p:cNvPr id="18" name="Sottotitolo 2"/>
          <p:cNvSpPr txBox="1">
            <a:spLocks/>
          </p:cNvSpPr>
          <p:nvPr/>
        </p:nvSpPr>
        <p:spPr bwMode="auto">
          <a:xfrm>
            <a:off x="1482448" y="654423"/>
            <a:ext cx="4711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  <a:latin typeface="Calibri" pitchFamily="34" charset="0"/>
              </a:rPr>
              <a:t>Consumi Individui SKY per giorno della settimana </a:t>
            </a:r>
          </a:p>
          <a:p>
            <a:r>
              <a:rPr lang="it-IT" sz="1200" i="1" dirty="0" smtClean="0">
                <a:solidFill>
                  <a:schemeClr val="tx2"/>
                </a:solidFill>
                <a:latin typeface="Calibri" pitchFamily="34" charset="0"/>
              </a:rPr>
              <a:t>Stagione Primavera 2015, fascia 21:00-23:00</a:t>
            </a:r>
          </a:p>
        </p:txBody>
      </p:sp>
      <p:pic>
        <p:nvPicPr>
          <p:cNvPr id="19" name="Picture 7" descr="canale5-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1704" y="3413155"/>
            <a:ext cx="740546" cy="40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Sottotitolo 2"/>
          <p:cNvSpPr txBox="1">
            <a:spLocks/>
          </p:cNvSpPr>
          <p:nvPr/>
        </p:nvSpPr>
        <p:spPr bwMode="auto">
          <a:xfrm>
            <a:off x="2645314" y="3863408"/>
            <a:ext cx="136297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400" i="1" dirty="0" smtClean="0">
                <a:solidFill>
                  <a:schemeClr val="tx2"/>
                </a:solidFill>
                <a:latin typeface="Calibri" pitchFamily="34" charset="0"/>
              </a:rPr>
              <a:t>2°scelta </a:t>
            </a:r>
          </a:p>
          <a:p>
            <a:pPr algn="ctr"/>
            <a:r>
              <a:rPr lang="it-IT" sz="900" i="1" dirty="0" smtClean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it-IT" sz="900" i="1" dirty="0" err="1" smtClean="0">
                <a:solidFill>
                  <a:schemeClr val="tx2"/>
                </a:solidFill>
                <a:latin typeface="Calibri" pitchFamily="34" charset="0"/>
              </a:rPr>
              <a:t>sh%</a:t>
            </a:r>
            <a:r>
              <a:rPr lang="it-IT" sz="900" i="1" dirty="0" smtClean="0">
                <a:solidFill>
                  <a:schemeClr val="tx2"/>
                </a:solidFill>
                <a:latin typeface="Calibri" pitchFamily="34" charset="0"/>
              </a:rPr>
              <a:t> 11.0)</a:t>
            </a:r>
          </a:p>
        </p:txBody>
      </p:sp>
      <p:pic>
        <p:nvPicPr>
          <p:cNvPr id="21" name="Picture 7" descr="canale5-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1904" y="3418913"/>
            <a:ext cx="740546" cy="40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Sottotitolo 2"/>
          <p:cNvSpPr txBox="1">
            <a:spLocks/>
          </p:cNvSpPr>
          <p:nvPr/>
        </p:nvSpPr>
        <p:spPr bwMode="auto">
          <a:xfrm>
            <a:off x="5385514" y="3869166"/>
            <a:ext cx="136297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400" i="1" dirty="0" smtClean="0">
                <a:solidFill>
                  <a:schemeClr val="tx2"/>
                </a:solidFill>
                <a:latin typeface="Calibri" pitchFamily="34" charset="0"/>
              </a:rPr>
              <a:t>3°scelta </a:t>
            </a:r>
          </a:p>
          <a:p>
            <a:pPr algn="ctr"/>
            <a:r>
              <a:rPr lang="it-IT" sz="900" i="1" dirty="0" smtClean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it-IT" sz="900" i="1" dirty="0" err="1" smtClean="0">
                <a:solidFill>
                  <a:schemeClr val="tx2"/>
                </a:solidFill>
                <a:latin typeface="Calibri" pitchFamily="34" charset="0"/>
              </a:rPr>
              <a:t>sh%</a:t>
            </a:r>
            <a:r>
              <a:rPr lang="it-IT" sz="900" i="1" dirty="0" smtClean="0">
                <a:solidFill>
                  <a:schemeClr val="tx2"/>
                </a:solidFill>
                <a:latin typeface="Calibri" pitchFamily="34" charset="0"/>
              </a:rPr>
              <a:t> 12.6)</a:t>
            </a:r>
          </a:p>
        </p:txBody>
      </p:sp>
      <p:pic>
        <p:nvPicPr>
          <p:cNvPr id="27" name="Picture 7" descr="canale5-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32" y="3407419"/>
            <a:ext cx="740546" cy="40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Sottotitolo 2"/>
          <p:cNvSpPr txBox="1">
            <a:spLocks/>
          </p:cNvSpPr>
          <p:nvPr/>
        </p:nvSpPr>
        <p:spPr bwMode="auto">
          <a:xfrm>
            <a:off x="6642042" y="3857672"/>
            <a:ext cx="136297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400" b="1" i="1" dirty="0" smtClean="0">
                <a:solidFill>
                  <a:schemeClr val="tx2"/>
                </a:solidFill>
                <a:latin typeface="Calibri" pitchFamily="34" charset="0"/>
              </a:rPr>
              <a:t>1°scelta </a:t>
            </a:r>
          </a:p>
          <a:p>
            <a:pPr algn="ctr"/>
            <a:r>
              <a:rPr lang="it-IT" sz="900" b="1" i="1" dirty="0" smtClean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it-IT" sz="900" b="1" i="1" dirty="0" err="1" smtClean="0">
                <a:solidFill>
                  <a:schemeClr val="tx2"/>
                </a:solidFill>
                <a:latin typeface="Calibri" pitchFamily="34" charset="0"/>
              </a:rPr>
              <a:t>sh%</a:t>
            </a:r>
            <a:r>
              <a:rPr lang="it-IT" sz="900" b="1" i="1" dirty="0" smtClean="0">
                <a:solidFill>
                  <a:schemeClr val="tx2"/>
                </a:solidFill>
                <a:latin typeface="Calibri" pitchFamily="34" charset="0"/>
              </a:rPr>
              <a:t> 12.8)</a:t>
            </a:r>
          </a:p>
        </p:txBody>
      </p:sp>
      <p:pic>
        <p:nvPicPr>
          <p:cNvPr id="30" name="Picture 7" descr="canale5-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2822" y="3404551"/>
            <a:ext cx="740546" cy="40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Sottotitolo 2"/>
          <p:cNvSpPr txBox="1">
            <a:spLocks/>
          </p:cNvSpPr>
          <p:nvPr/>
        </p:nvSpPr>
        <p:spPr bwMode="auto">
          <a:xfrm>
            <a:off x="7786432" y="3854804"/>
            <a:ext cx="136297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400" b="1" i="1" dirty="0" smtClean="0">
                <a:solidFill>
                  <a:schemeClr val="tx2"/>
                </a:solidFill>
                <a:latin typeface="Calibri" pitchFamily="34" charset="0"/>
              </a:rPr>
              <a:t>1°scelta </a:t>
            </a:r>
          </a:p>
          <a:p>
            <a:pPr algn="ctr"/>
            <a:r>
              <a:rPr lang="it-IT" sz="900" b="1" i="1" dirty="0" smtClean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it-IT" sz="900" b="1" i="1" dirty="0" err="1" smtClean="0">
                <a:solidFill>
                  <a:schemeClr val="tx2"/>
                </a:solidFill>
                <a:latin typeface="Calibri" pitchFamily="34" charset="0"/>
              </a:rPr>
              <a:t>sh%</a:t>
            </a:r>
            <a:r>
              <a:rPr lang="it-IT" sz="900" b="1" i="1" dirty="0" smtClean="0">
                <a:solidFill>
                  <a:schemeClr val="tx2"/>
                </a:solidFill>
                <a:latin typeface="Calibri" pitchFamily="34" charset="0"/>
              </a:rPr>
              <a:t> 15.4)</a:t>
            </a:r>
          </a:p>
        </p:txBody>
      </p:sp>
      <p:pic>
        <p:nvPicPr>
          <p:cNvPr id="32" name="Picture 7" descr="canale5-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9018" y="3410309"/>
            <a:ext cx="740546" cy="40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Sottotitolo 2"/>
          <p:cNvSpPr txBox="1">
            <a:spLocks/>
          </p:cNvSpPr>
          <p:nvPr/>
        </p:nvSpPr>
        <p:spPr bwMode="auto">
          <a:xfrm>
            <a:off x="4022628" y="3860562"/>
            <a:ext cx="136297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400" b="1" i="1" dirty="0" smtClean="0">
                <a:solidFill>
                  <a:schemeClr val="tx2"/>
                </a:solidFill>
                <a:latin typeface="Calibri" pitchFamily="34" charset="0"/>
              </a:rPr>
              <a:t>1°scelta </a:t>
            </a:r>
          </a:p>
          <a:p>
            <a:pPr algn="ctr"/>
            <a:r>
              <a:rPr lang="it-IT" sz="900" b="1" i="1" dirty="0" smtClean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it-IT" sz="900" b="1" i="1" dirty="0" err="1" smtClean="0">
                <a:solidFill>
                  <a:schemeClr val="tx2"/>
                </a:solidFill>
                <a:latin typeface="Calibri" pitchFamily="34" charset="0"/>
              </a:rPr>
              <a:t>sh%</a:t>
            </a:r>
            <a:r>
              <a:rPr lang="it-IT" sz="900" b="1" i="1" dirty="0" smtClean="0">
                <a:solidFill>
                  <a:schemeClr val="tx2"/>
                </a:solidFill>
                <a:latin typeface="Calibri" pitchFamily="34" charset="0"/>
              </a:rPr>
              <a:t> 15.4)</a:t>
            </a:r>
          </a:p>
        </p:txBody>
      </p:sp>
      <p:pic>
        <p:nvPicPr>
          <p:cNvPr id="34" name="Picture 7" descr="canale5-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9724" y="3416067"/>
            <a:ext cx="740546" cy="40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Sottotitolo 2"/>
          <p:cNvSpPr txBox="1">
            <a:spLocks/>
          </p:cNvSpPr>
          <p:nvPr/>
        </p:nvSpPr>
        <p:spPr bwMode="auto">
          <a:xfrm>
            <a:off x="1423334" y="3866320"/>
            <a:ext cx="136297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400" b="1" i="1" dirty="0" smtClean="0">
                <a:solidFill>
                  <a:schemeClr val="tx2"/>
                </a:solidFill>
                <a:latin typeface="Calibri" pitchFamily="34" charset="0"/>
              </a:rPr>
              <a:t>1°scelta </a:t>
            </a:r>
          </a:p>
          <a:p>
            <a:pPr algn="ctr"/>
            <a:r>
              <a:rPr lang="it-IT" sz="900" b="1" i="1" dirty="0" smtClean="0">
                <a:solidFill>
                  <a:schemeClr val="tx2"/>
                </a:solidFill>
                <a:latin typeface="Calibri" pitchFamily="34" charset="0"/>
              </a:rPr>
              <a:t>(</a:t>
            </a:r>
            <a:r>
              <a:rPr lang="it-IT" sz="900" b="1" i="1" dirty="0" err="1" smtClean="0">
                <a:solidFill>
                  <a:schemeClr val="tx2"/>
                </a:solidFill>
                <a:latin typeface="Calibri" pitchFamily="34" charset="0"/>
              </a:rPr>
              <a:t>sh%</a:t>
            </a:r>
            <a:r>
              <a:rPr lang="it-IT" sz="900" b="1" i="1" dirty="0" smtClean="0">
                <a:solidFill>
                  <a:schemeClr val="tx2"/>
                </a:solidFill>
                <a:latin typeface="Calibri" pitchFamily="34" charset="0"/>
              </a:rPr>
              <a:t> 15.6)</a:t>
            </a:r>
          </a:p>
        </p:txBody>
      </p:sp>
      <p:pic>
        <p:nvPicPr>
          <p:cNvPr id="1026" name="Picture 2" descr="http://us.cdn2.123rf.com/168nwm/yurkina/yurkina1110/yurkina111000076/10934144-illustrazione-coppa-d-oro-isolato-su-bianc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4589" y="1971705"/>
            <a:ext cx="620803" cy="876428"/>
          </a:xfrm>
          <a:prstGeom prst="rect">
            <a:avLst/>
          </a:prstGeom>
          <a:noFill/>
        </p:spPr>
      </p:pic>
      <p:pic>
        <p:nvPicPr>
          <p:cNvPr id="36" name="Picture 2" descr="http://us.cdn2.123rf.com/168nwm/yurkina/yurkina1110/yurkina111000076/10934144-illustrazione-coppa-d-oro-isolato-su-bianc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9903" y="1960211"/>
            <a:ext cx="620803" cy="876428"/>
          </a:xfrm>
          <a:prstGeom prst="rect">
            <a:avLst/>
          </a:prstGeom>
          <a:noFill/>
        </p:spPr>
      </p:pic>
      <p:pic>
        <p:nvPicPr>
          <p:cNvPr id="37" name="Picture 2" descr="http://us.cdn2.123rf.com/168nwm/yurkina/yurkina1110/yurkina111000076/10934144-illustrazione-coppa-d-oro-isolato-su-bianc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7583" y="1957343"/>
            <a:ext cx="620803" cy="876428"/>
          </a:xfrm>
          <a:prstGeom prst="rect">
            <a:avLst/>
          </a:prstGeom>
          <a:noFill/>
        </p:spPr>
      </p:pic>
      <p:pic>
        <p:nvPicPr>
          <p:cNvPr id="38" name="Picture 2" descr="http://us.cdn2.123rf.com/168nwm/yurkina/yurkina1110/yurkina111000076/10934144-illustrazione-coppa-d-oro-isolato-su-bianc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347" y="1954475"/>
            <a:ext cx="620803" cy="876428"/>
          </a:xfrm>
          <a:prstGeom prst="rect">
            <a:avLst/>
          </a:prstGeom>
          <a:noFill/>
        </p:spPr>
      </p:pic>
      <p:sp>
        <p:nvSpPr>
          <p:cNvPr id="39" name="Sottotitolo 2"/>
          <p:cNvSpPr txBox="1">
            <a:spLocks/>
          </p:cNvSpPr>
          <p:nvPr/>
        </p:nvSpPr>
        <p:spPr bwMode="auto">
          <a:xfrm>
            <a:off x="135155" y="4337846"/>
            <a:ext cx="121057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Il segreto</a:t>
            </a:r>
          </a:p>
        </p:txBody>
      </p:sp>
      <p:sp>
        <p:nvSpPr>
          <p:cNvPr id="40" name="Sottotitolo 2"/>
          <p:cNvSpPr txBox="1">
            <a:spLocks/>
          </p:cNvSpPr>
          <p:nvPr/>
        </p:nvSpPr>
        <p:spPr bwMode="auto">
          <a:xfrm>
            <a:off x="1486569" y="4343604"/>
            <a:ext cx="12105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Isola dei famosi</a:t>
            </a:r>
          </a:p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Squadra mobile</a:t>
            </a:r>
          </a:p>
        </p:txBody>
      </p:sp>
      <p:sp>
        <p:nvSpPr>
          <p:cNvPr id="41" name="Sottotitolo 2"/>
          <p:cNvSpPr txBox="1">
            <a:spLocks/>
          </p:cNvSpPr>
          <p:nvPr/>
        </p:nvSpPr>
        <p:spPr bwMode="auto">
          <a:xfrm>
            <a:off x="2743097" y="4349362"/>
            <a:ext cx="12105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Show dei record</a:t>
            </a:r>
          </a:p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Film</a:t>
            </a:r>
          </a:p>
        </p:txBody>
      </p:sp>
      <p:sp>
        <p:nvSpPr>
          <p:cNvPr id="42" name="Sottotitolo 2"/>
          <p:cNvSpPr txBox="1">
            <a:spLocks/>
          </p:cNvSpPr>
          <p:nvPr/>
        </p:nvSpPr>
        <p:spPr bwMode="auto">
          <a:xfrm>
            <a:off x="4068633" y="4355120"/>
            <a:ext cx="12105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Champions L.</a:t>
            </a:r>
          </a:p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Solo per amore</a:t>
            </a:r>
          </a:p>
        </p:txBody>
      </p:sp>
      <p:sp>
        <p:nvSpPr>
          <p:cNvPr id="43" name="Sottotitolo 2"/>
          <p:cNvSpPr txBox="1">
            <a:spLocks/>
          </p:cNvSpPr>
          <p:nvPr/>
        </p:nvSpPr>
        <p:spPr bwMode="auto">
          <a:xfrm>
            <a:off x="5437299" y="4352252"/>
            <a:ext cx="1210579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Europa L.</a:t>
            </a:r>
          </a:p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Il segreto</a:t>
            </a:r>
          </a:p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Film</a:t>
            </a:r>
          </a:p>
        </p:txBody>
      </p:sp>
      <p:sp>
        <p:nvSpPr>
          <p:cNvPr id="44" name="Sottotitolo 2"/>
          <p:cNvSpPr txBox="1">
            <a:spLocks/>
          </p:cNvSpPr>
          <p:nvPr/>
        </p:nvSpPr>
        <p:spPr bwMode="auto">
          <a:xfrm>
            <a:off x="6711079" y="4349384"/>
            <a:ext cx="12105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Il Bosco</a:t>
            </a:r>
          </a:p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Tre rose di Eva</a:t>
            </a:r>
          </a:p>
        </p:txBody>
      </p:sp>
      <p:sp>
        <p:nvSpPr>
          <p:cNvPr id="45" name="Sottotitolo 2"/>
          <p:cNvSpPr txBox="1">
            <a:spLocks/>
          </p:cNvSpPr>
          <p:nvPr/>
        </p:nvSpPr>
        <p:spPr bwMode="auto">
          <a:xfrm>
            <a:off x="7838217" y="4346516"/>
            <a:ext cx="12105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C’è posta per te</a:t>
            </a:r>
          </a:p>
          <a:p>
            <a:pPr algn="ctr">
              <a:buFont typeface="Arial" pitchFamily="34" charset="0"/>
              <a:buChar char="•"/>
            </a:pPr>
            <a:r>
              <a:rPr lang="it-IT" sz="1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Amici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latin typeface="Calibri" pitchFamily="34" charset="0"/>
                <a:ea typeface="ＭＳ Ｐゴシック"/>
              </a:rPr>
              <a:t>Abbonati Sky </a:t>
            </a:r>
            <a:r>
              <a:rPr lang="it-IT" dirty="0" smtClean="0">
                <a:latin typeface="Calibri" pitchFamily="34" charset="0"/>
                <a:ea typeface="ＭＳ Ｐゴシック"/>
                <a:sym typeface="Wingdings" pitchFamily="2" charset="2"/>
              </a:rPr>
              <a:t> i primi cinque programmi di Canale 5</a:t>
            </a:r>
            <a:endParaRPr lang="it-IT" i="0" dirty="0" smtClean="0">
              <a:latin typeface="Calibri" pitchFamily="34" charset="0"/>
              <a:ea typeface="ＭＳ Ｐゴシック"/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 bwMode="auto">
          <a:xfrm>
            <a:off x="78242" y="6377988"/>
            <a:ext cx="315922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900" dirty="0" smtClean="0">
                <a:solidFill>
                  <a:schemeClr val="tx2"/>
                </a:solidFill>
                <a:latin typeface="Calibri" pitchFamily="34" charset="0"/>
              </a:rPr>
              <a:t>Ascolti fonte Auditel, stagione primavera 2015 (dati </a:t>
            </a:r>
            <a:r>
              <a:rPr lang="it-IT" sz="900" dirty="0" err="1" smtClean="0">
                <a:solidFill>
                  <a:schemeClr val="tx2"/>
                </a:solidFill>
                <a:latin typeface="Calibri" pitchFamily="34" charset="0"/>
              </a:rPr>
              <a:t>live+vosdal</a:t>
            </a:r>
            <a:r>
              <a:rPr lang="it-IT" sz="900" dirty="0" smtClean="0">
                <a:solidFill>
                  <a:schemeClr val="tx2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9" name="Sottotitolo 2"/>
          <p:cNvSpPr txBox="1">
            <a:spLocks/>
          </p:cNvSpPr>
          <p:nvPr/>
        </p:nvSpPr>
        <p:spPr bwMode="auto">
          <a:xfrm>
            <a:off x="1482448" y="654423"/>
            <a:ext cx="47113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1200" i="1" dirty="0" smtClean="0">
                <a:solidFill>
                  <a:schemeClr val="tx2"/>
                </a:solidFill>
                <a:latin typeface="Calibri" pitchFamily="34" charset="0"/>
              </a:rPr>
              <a:t>Stagione Primavera 2015</a:t>
            </a:r>
          </a:p>
        </p:txBody>
      </p:sp>
      <p:sp>
        <p:nvSpPr>
          <p:cNvPr id="7" name="Rettangolo 6"/>
          <p:cNvSpPr/>
          <p:nvPr/>
        </p:nvSpPr>
        <p:spPr bwMode="auto">
          <a:xfrm>
            <a:off x="1578626" y="3157267"/>
            <a:ext cx="1250830" cy="129010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6" charset="-128"/>
            </a:endParaRPr>
          </a:p>
        </p:txBody>
      </p:sp>
      <p:sp>
        <p:nvSpPr>
          <p:cNvPr id="8" name="Rettangolo 7"/>
          <p:cNvSpPr/>
          <p:nvPr/>
        </p:nvSpPr>
        <p:spPr bwMode="auto">
          <a:xfrm>
            <a:off x="2895536" y="3329797"/>
            <a:ext cx="1250830" cy="112143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6" charset="-128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4221072" y="3510950"/>
            <a:ext cx="1250830" cy="94027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6" charset="-128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5546608" y="3709358"/>
            <a:ext cx="1250830" cy="73900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6" charset="-128"/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6863518" y="3864634"/>
            <a:ext cx="1250830" cy="58948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6" charset="-128"/>
            </a:endParaRPr>
          </a:p>
        </p:txBody>
      </p:sp>
      <p:sp>
        <p:nvSpPr>
          <p:cNvPr id="13" name="Sottotitolo 2"/>
          <p:cNvSpPr txBox="1">
            <a:spLocks/>
          </p:cNvSpPr>
          <p:nvPr/>
        </p:nvSpPr>
        <p:spPr bwMode="auto">
          <a:xfrm>
            <a:off x="2109294" y="3998597"/>
            <a:ext cx="8754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latin typeface="Calibri" pitchFamily="34" charset="0"/>
              </a:rPr>
              <a:t>1°</a:t>
            </a:r>
          </a:p>
        </p:txBody>
      </p:sp>
      <p:sp>
        <p:nvSpPr>
          <p:cNvPr id="14" name="Sottotitolo 2"/>
          <p:cNvSpPr txBox="1">
            <a:spLocks/>
          </p:cNvSpPr>
          <p:nvPr/>
        </p:nvSpPr>
        <p:spPr bwMode="auto">
          <a:xfrm>
            <a:off x="3443456" y="4012981"/>
            <a:ext cx="8754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latin typeface="Calibri" pitchFamily="34" charset="0"/>
              </a:rPr>
              <a:t>2°</a:t>
            </a:r>
          </a:p>
        </p:txBody>
      </p:sp>
      <p:sp>
        <p:nvSpPr>
          <p:cNvPr id="15" name="Sottotitolo 2"/>
          <p:cNvSpPr txBox="1">
            <a:spLocks/>
          </p:cNvSpPr>
          <p:nvPr/>
        </p:nvSpPr>
        <p:spPr bwMode="auto">
          <a:xfrm>
            <a:off x="4751740" y="4018739"/>
            <a:ext cx="8754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latin typeface="Calibri" pitchFamily="34" charset="0"/>
              </a:rPr>
              <a:t>3°</a:t>
            </a:r>
          </a:p>
        </p:txBody>
      </p:sp>
      <p:sp>
        <p:nvSpPr>
          <p:cNvPr id="16" name="Sottotitolo 2"/>
          <p:cNvSpPr txBox="1">
            <a:spLocks/>
          </p:cNvSpPr>
          <p:nvPr/>
        </p:nvSpPr>
        <p:spPr bwMode="auto">
          <a:xfrm>
            <a:off x="6077276" y="4015871"/>
            <a:ext cx="8754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latin typeface="Calibri" pitchFamily="34" charset="0"/>
              </a:rPr>
              <a:t>4°</a:t>
            </a:r>
          </a:p>
        </p:txBody>
      </p:sp>
      <p:sp>
        <p:nvSpPr>
          <p:cNvPr id="17" name="Sottotitolo 2"/>
          <p:cNvSpPr txBox="1">
            <a:spLocks/>
          </p:cNvSpPr>
          <p:nvPr/>
        </p:nvSpPr>
        <p:spPr bwMode="auto">
          <a:xfrm>
            <a:off x="7402812" y="4030255"/>
            <a:ext cx="8754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latin typeface="Calibri" pitchFamily="34" charset="0"/>
              </a:rPr>
              <a:t>5°</a:t>
            </a:r>
          </a:p>
        </p:txBody>
      </p:sp>
      <p:pic>
        <p:nvPicPr>
          <p:cNvPr id="19" name="Picture 7" descr="canale5-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641" y="1311212"/>
            <a:ext cx="851780" cy="46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Sottotitolo 2"/>
          <p:cNvSpPr txBox="1">
            <a:spLocks/>
          </p:cNvSpPr>
          <p:nvPr/>
        </p:nvSpPr>
        <p:spPr bwMode="auto">
          <a:xfrm>
            <a:off x="1546954" y="2549305"/>
            <a:ext cx="1273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 Iene presentano</a:t>
            </a:r>
          </a:p>
          <a:p>
            <a:pPr algn="ctr"/>
            <a:r>
              <a:rPr lang="it-IT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Scherzi a parte</a:t>
            </a:r>
          </a:p>
        </p:txBody>
      </p:sp>
      <p:sp>
        <p:nvSpPr>
          <p:cNvPr id="21" name="Sottotitolo 2"/>
          <p:cNvSpPr txBox="1">
            <a:spLocks/>
          </p:cNvSpPr>
          <p:nvPr/>
        </p:nvSpPr>
        <p:spPr bwMode="auto">
          <a:xfrm>
            <a:off x="1498004" y="2940380"/>
            <a:ext cx="13629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(</a:t>
            </a:r>
            <a:r>
              <a:rPr lang="it-IT" sz="800" i="1" dirty="0" err="1" smtClean="0">
                <a:solidFill>
                  <a:schemeClr val="tx2"/>
                </a:solidFill>
                <a:latin typeface="Calibri" pitchFamily="34" charset="0"/>
              </a:rPr>
              <a:t>sh%</a:t>
            </a:r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23,3; </a:t>
            </a:r>
            <a:r>
              <a:rPr lang="it-IT" sz="800" i="1" dirty="0" err="1" smtClean="0">
                <a:solidFill>
                  <a:schemeClr val="tx2"/>
                </a:solidFill>
                <a:latin typeface="Calibri" pitchFamily="34" charset="0"/>
              </a:rPr>
              <a:t>Amr</a:t>
            </a:r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1.174.417)</a:t>
            </a:r>
          </a:p>
        </p:txBody>
      </p:sp>
      <p:sp>
        <p:nvSpPr>
          <p:cNvPr id="22" name="Sottotitolo 2"/>
          <p:cNvSpPr txBox="1">
            <a:spLocks/>
          </p:cNvSpPr>
          <p:nvPr/>
        </p:nvSpPr>
        <p:spPr bwMode="auto">
          <a:xfrm>
            <a:off x="2906994" y="2934607"/>
            <a:ext cx="12738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L’isola dei Famosi</a:t>
            </a:r>
          </a:p>
        </p:txBody>
      </p:sp>
      <p:sp>
        <p:nvSpPr>
          <p:cNvPr id="23" name="Sottotitolo 2"/>
          <p:cNvSpPr txBox="1">
            <a:spLocks/>
          </p:cNvSpPr>
          <p:nvPr/>
        </p:nvSpPr>
        <p:spPr bwMode="auto">
          <a:xfrm>
            <a:off x="2849418" y="3127284"/>
            <a:ext cx="13629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(</a:t>
            </a:r>
            <a:r>
              <a:rPr lang="it-IT" sz="800" i="1" dirty="0" err="1" smtClean="0">
                <a:solidFill>
                  <a:schemeClr val="tx2"/>
                </a:solidFill>
                <a:latin typeface="Calibri" pitchFamily="34" charset="0"/>
              </a:rPr>
              <a:t>sh%</a:t>
            </a:r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22,4; </a:t>
            </a:r>
            <a:r>
              <a:rPr lang="it-IT" sz="800" i="1" dirty="0" err="1" smtClean="0">
                <a:solidFill>
                  <a:schemeClr val="tx2"/>
                </a:solidFill>
                <a:latin typeface="Calibri" pitchFamily="34" charset="0"/>
              </a:rPr>
              <a:t>Amr</a:t>
            </a:r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1.008.370)</a:t>
            </a:r>
          </a:p>
        </p:txBody>
      </p:sp>
      <p:sp>
        <p:nvSpPr>
          <p:cNvPr id="24" name="Sottotitolo 2"/>
          <p:cNvSpPr txBox="1">
            <a:spLocks/>
          </p:cNvSpPr>
          <p:nvPr/>
        </p:nvSpPr>
        <p:spPr bwMode="auto">
          <a:xfrm>
            <a:off x="4206652" y="2974869"/>
            <a:ext cx="1273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Amici </a:t>
            </a:r>
          </a:p>
          <a:p>
            <a:pPr algn="ctr"/>
            <a:r>
              <a:rPr lang="it-IT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 Maria De Filippi</a:t>
            </a:r>
          </a:p>
        </p:txBody>
      </p:sp>
      <p:sp>
        <p:nvSpPr>
          <p:cNvPr id="25" name="Sottotitolo 2"/>
          <p:cNvSpPr txBox="1">
            <a:spLocks/>
          </p:cNvSpPr>
          <p:nvPr/>
        </p:nvSpPr>
        <p:spPr bwMode="auto">
          <a:xfrm>
            <a:off x="4166328" y="3348692"/>
            <a:ext cx="13629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(</a:t>
            </a:r>
            <a:r>
              <a:rPr lang="it-IT" sz="800" i="1" dirty="0" err="1" smtClean="0">
                <a:solidFill>
                  <a:schemeClr val="tx2"/>
                </a:solidFill>
                <a:latin typeface="Calibri" pitchFamily="34" charset="0"/>
              </a:rPr>
              <a:t>sh%</a:t>
            </a:r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21,1; </a:t>
            </a:r>
            <a:r>
              <a:rPr lang="it-IT" sz="800" i="1" dirty="0" err="1" smtClean="0">
                <a:solidFill>
                  <a:schemeClr val="tx2"/>
                </a:solidFill>
                <a:latin typeface="Calibri" pitchFamily="34" charset="0"/>
              </a:rPr>
              <a:t>Amr</a:t>
            </a:r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857.923)</a:t>
            </a:r>
          </a:p>
        </p:txBody>
      </p:sp>
      <p:sp>
        <p:nvSpPr>
          <p:cNvPr id="26" name="Sottotitolo 2"/>
          <p:cNvSpPr txBox="1">
            <a:spLocks/>
          </p:cNvSpPr>
          <p:nvPr/>
        </p:nvSpPr>
        <p:spPr bwMode="auto">
          <a:xfrm>
            <a:off x="6872149" y="3526942"/>
            <a:ext cx="12738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C’è posta per te</a:t>
            </a:r>
          </a:p>
        </p:txBody>
      </p:sp>
      <p:sp>
        <p:nvSpPr>
          <p:cNvPr id="27" name="Sottotitolo 2"/>
          <p:cNvSpPr txBox="1">
            <a:spLocks/>
          </p:cNvSpPr>
          <p:nvPr/>
        </p:nvSpPr>
        <p:spPr bwMode="auto">
          <a:xfrm>
            <a:off x="6814573" y="3719619"/>
            <a:ext cx="13629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(</a:t>
            </a:r>
            <a:r>
              <a:rPr lang="it-IT" sz="800" i="1" dirty="0" err="1" smtClean="0">
                <a:solidFill>
                  <a:schemeClr val="tx2"/>
                </a:solidFill>
                <a:latin typeface="Calibri" pitchFamily="34" charset="0"/>
              </a:rPr>
              <a:t>sh%</a:t>
            </a:r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17,2; </a:t>
            </a:r>
            <a:r>
              <a:rPr lang="it-IT" sz="800" i="1" dirty="0" err="1" smtClean="0">
                <a:solidFill>
                  <a:schemeClr val="tx2"/>
                </a:solidFill>
                <a:latin typeface="Calibri" pitchFamily="34" charset="0"/>
              </a:rPr>
              <a:t>Amr</a:t>
            </a:r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741.387)</a:t>
            </a:r>
          </a:p>
        </p:txBody>
      </p:sp>
      <p:sp>
        <p:nvSpPr>
          <p:cNvPr id="30" name="Sottotitolo 2"/>
          <p:cNvSpPr txBox="1">
            <a:spLocks/>
          </p:cNvSpPr>
          <p:nvPr/>
        </p:nvSpPr>
        <p:spPr bwMode="auto">
          <a:xfrm>
            <a:off x="5523625" y="3342928"/>
            <a:ext cx="12738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TG5 -Sera</a:t>
            </a:r>
          </a:p>
        </p:txBody>
      </p:sp>
      <p:sp>
        <p:nvSpPr>
          <p:cNvPr id="31" name="Sottotitolo 2"/>
          <p:cNvSpPr txBox="1">
            <a:spLocks/>
          </p:cNvSpPr>
          <p:nvPr/>
        </p:nvSpPr>
        <p:spPr bwMode="auto">
          <a:xfrm>
            <a:off x="5466049" y="3535605"/>
            <a:ext cx="13629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(</a:t>
            </a:r>
            <a:r>
              <a:rPr lang="it-IT" sz="800" i="1" dirty="0" err="1" smtClean="0">
                <a:solidFill>
                  <a:schemeClr val="tx2"/>
                </a:solidFill>
                <a:latin typeface="Calibri" pitchFamily="34" charset="0"/>
              </a:rPr>
              <a:t>sh%</a:t>
            </a:r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18,0; </a:t>
            </a:r>
            <a:r>
              <a:rPr lang="it-IT" sz="800" i="1" dirty="0" err="1" smtClean="0">
                <a:solidFill>
                  <a:schemeClr val="tx2"/>
                </a:solidFill>
                <a:latin typeface="Calibri" pitchFamily="34" charset="0"/>
              </a:rPr>
              <a:t>Amr</a:t>
            </a:r>
            <a:r>
              <a:rPr lang="it-IT" sz="800" i="1" dirty="0" smtClean="0">
                <a:solidFill>
                  <a:schemeClr val="tx2"/>
                </a:solidFill>
                <a:latin typeface="Calibri" pitchFamily="34" charset="0"/>
              </a:rPr>
              <a:t> 839.085)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6" charset="-128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1_Tema di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Tema di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6" charset="-128"/>
          </a:defRPr>
        </a:defPPr>
      </a:lstStyle>
    </a:lnDef>
  </a:objectDefaults>
  <a:extraClrSchemeLst>
    <a:extraClrScheme>
      <a:clrScheme name="1_Tema di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ema di Office">
  <a:themeElements>
    <a:clrScheme name="1_Tema di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Tema di Office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ema di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22213</TotalTime>
  <Words>995</Words>
  <Application>Microsoft Office PowerPoint</Application>
  <PresentationFormat>Presentazione su schermo (4:3)</PresentationFormat>
  <Paragraphs>458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Personalizza struttura</vt:lpstr>
      <vt:lpstr>1_Tema di Office</vt:lpstr>
      <vt:lpstr>2_Tema di Office</vt:lpstr>
      <vt:lpstr>Il valore dei contenuti della Tv Free  - Il caso Sky -   </vt:lpstr>
      <vt:lpstr>Peso dei contenuti free</vt:lpstr>
      <vt:lpstr>Abbonati Sky  Classifiche</vt:lpstr>
      <vt:lpstr>Abbonati Sky  Classifiche</vt:lpstr>
      <vt:lpstr>Abbonati Sky  Valore contenuti Mediaset</vt:lpstr>
      <vt:lpstr>Abbonati Sky  i primi cinque programmi di Canale 5</vt:lpstr>
    </vt:vector>
  </TitlesOfParts>
  <Company>MEDIASET SpA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Veronica Picelli</dc:creator>
  <cp:lastModifiedBy>francesco ottoveggio</cp:lastModifiedBy>
  <cp:revision>1420</cp:revision>
  <dcterms:created xsi:type="dcterms:W3CDTF">2008-07-16T09:19:21Z</dcterms:created>
  <dcterms:modified xsi:type="dcterms:W3CDTF">2015-07-27T13:16:36Z</dcterms:modified>
</cp:coreProperties>
</file>