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10"/>
  </p:notesMasterIdLst>
  <p:sldIdLst>
    <p:sldId id="269" r:id="rId2"/>
    <p:sldId id="266" r:id="rId3"/>
    <p:sldId id="267" r:id="rId4"/>
    <p:sldId id="263" r:id="rId5"/>
    <p:sldId id="272" r:id="rId6"/>
    <p:sldId id="273" r:id="rId7"/>
    <p:sldId id="275" r:id="rId8"/>
    <p:sldId id="274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  <a:srgbClr val="FA8300"/>
    <a:srgbClr val="D36F00"/>
    <a:srgbClr val="0080FF"/>
    <a:srgbClr val="66FFFF"/>
    <a:srgbClr val="FFFFFF"/>
    <a:srgbClr val="5FC002"/>
    <a:srgbClr val="408000"/>
    <a:srgbClr val="00FF00"/>
    <a:srgbClr val="E7E05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1686" autoAdjust="0"/>
    <p:restoredTop sz="94607" autoAdjust="0"/>
  </p:normalViewPr>
  <p:slideViewPr>
    <p:cSldViewPr snapToGrid="0" showGuides="1">
      <p:cViewPr>
        <p:scale>
          <a:sx n="78" d="100"/>
          <a:sy n="78" d="100"/>
        </p:scale>
        <p:origin x="-3592" y="-17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E9DEF1-B0C9-4CBA-B64D-007621779D23}" type="datetimeFigureOut">
              <a:rPr lang="it-IT" smtClean="0"/>
              <a:pPr/>
              <a:t>27-07-2015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6AAF9-515B-4342-88A0-E7A9F5E212D6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7" descr="indice_b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1" name="Segnaposto titolo 1"/>
          <p:cNvSpPr>
            <a:spLocks noGrp="1"/>
          </p:cNvSpPr>
          <p:nvPr>
            <p:ph type="ctrTitle"/>
          </p:nvPr>
        </p:nvSpPr>
        <p:spPr>
          <a:xfrm>
            <a:off x="1439008" y="2282825"/>
            <a:ext cx="7581900" cy="508000"/>
          </a:xfrm>
          <a:prstGeom prst="rect">
            <a:avLst/>
          </a:prstGeom>
        </p:spPr>
        <p:txBody>
          <a:bodyPr anchor="t"/>
          <a:lstStyle>
            <a:lvl1pPr>
              <a:defRPr sz="1800" b="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73732" name="Segnaposto testo 2"/>
          <p:cNvSpPr>
            <a:spLocks noGrp="1"/>
          </p:cNvSpPr>
          <p:nvPr>
            <p:ph type="subTitle" idx="1"/>
          </p:nvPr>
        </p:nvSpPr>
        <p:spPr>
          <a:xfrm>
            <a:off x="1439008" y="2886081"/>
            <a:ext cx="7448550" cy="2238375"/>
          </a:xfrm>
          <a:prstGeom prst="rect">
            <a:avLst/>
          </a:prstGeom>
        </p:spPr>
        <p:txBody>
          <a:bodyPr/>
          <a:lstStyle>
            <a:lvl1pPr>
              <a:defRPr i="1">
                <a:solidFill>
                  <a:schemeClr val="bg1"/>
                </a:solidFill>
              </a:defRPr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9008" y="236541"/>
            <a:ext cx="5266592" cy="4286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848959" y="1552575"/>
            <a:ext cx="4104542" cy="48783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8E438-BA39-47D1-A026-6EB3561D1C1A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74880" y="236538"/>
            <a:ext cx="1878623" cy="61944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439008" y="236538"/>
            <a:ext cx="5495192" cy="61944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918E0-2E40-4E56-A326-7F128D4847A1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2_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9008" y="236541"/>
            <a:ext cx="5266592" cy="4286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14" name="Segnaposto testo 12"/>
          <p:cNvSpPr>
            <a:spLocks noGrp="1"/>
          </p:cNvSpPr>
          <p:nvPr>
            <p:ph type="body" sz="quarter" idx="13"/>
          </p:nvPr>
        </p:nvSpPr>
        <p:spPr>
          <a:xfrm>
            <a:off x="1547446" y="381000"/>
            <a:ext cx="6541477" cy="304800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00599B"/>
                </a:solidFill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4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5"/>
          </p:nvPr>
        </p:nvSpPr>
        <p:spPr>
          <a:xfrm>
            <a:off x="3124200" y="6356357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  <a:p>
            <a:pPr>
              <a:defRPr/>
            </a:pPr>
            <a:endParaRPr lang="it-IT"/>
          </a:p>
          <a:p>
            <a:pPr>
              <a:defRPr/>
            </a:pPr>
            <a:fld id="{EFD1A66C-1475-4E23-8211-351652CFB008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9008" y="236541"/>
            <a:ext cx="5266592" cy="4286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848959" y="1552575"/>
            <a:ext cx="4104542" cy="48783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E9B02-504B-4D91-B01B-DD7657F1A4F9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435" y="4406907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DBE41-4F00-40D9-8AA1-DCBE23F95C48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9008" y="236541"/>
            <a:ext cx="5266592" cy="4286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848958" y="1552575"/>
            <a:ext cx="1981200" cy="48783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970839" y="1552575"/>
            <a:ext cx="1982665" cy="48783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597AB-9547-45CF-A886-AACE508B9D46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273" y="1535113"/>
            <a:ext cx="404153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273" y="2174875"/>
            <a:ext cx="4041531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64E4B-782E-4A01-B2AC-8C1B8F55E7C6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9008" y="236541"/>
            <a:ext cx="5266592" cy="4286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00F96-A1F8-4E6E-8944-E52A666DF3DB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8D0B8-5DC5-4256-8470-497D280056D0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538" y="273052"/>
            <a:ext cx="5111262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435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57D24-71E4-4766-A4FC-7807FB9A12A4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20AF4-19E0-4E9D-ADC0-F33EFCAE24A6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magine 12" descr="bandine_sopra_bg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10400" y="653098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00599B"/>
                </a:solidFill>
                <a:latin typeface="Gill Sans" pitchFamily="96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2FC1AC-3DEA-4DED-BEDD-AF8D09411BD2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+mj-lt"/>
          <a:ea typeface="+mj-ea"/>
          <a:cs typeface="ＭＳ Ｐゴシック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Trebuchet MS" pitchFamily="34" charset="0"/>
          <a:ea typeface="ＭＳ Ｐゴシック" pitchFamily="36" charset="-128"/>
          <a:cs typeface="ＭＳ Ｐゴシック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Trebuchet MS" pitchFamily="34" charset="0"/>
          <a:ea typeface="ＭＳ Ｐゴシック" pitchFamily="36" charset="-128"/>
          <a:cs typeface="ＭＳ Ｐゴシック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Trebuchet MS" pitchFamily="34" charset="0"/>
          <a:ea typeface="ＭＳ Ｐゴシック" pitchFamily="36" charset="-128"/>
          <a:cs typeface="ＭＳ Ｐゴシック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Trebuchet MS" pitchFamily="34" charset="0"/>
          <a:ea typeface="ＭＳ Ｐゴシック" pitchFamily="36" charset="-128"/>
          <a:cs typeface="ＭＳ Ｐゴシック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Trebuchet MS" pitchFamily="34" charset="0"/>
          <a:ea typeface="ＭＳ Ｐゴシック" pitchFamily="36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Trebuchet MS" pitchFamily="34" charset="0"/>
          <a:ea typeface="ＭＳ Ｐゴシック" pitchFamily="36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Trebuchet MS" pitchFamily="34" charset="0"/>
          <a:ea typeface="ＭＳ Ｐゴシック" pitchFamily="36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Trebuchet MS" pitchFamily="34" charset="0"/>
          <a:ea typeface="ＭＳ Ｐゴシック" pitchFamily="36" charset="-128"/>
        </a:defRPr>
      </a:lvl9pPr>
    </p:titleStyle>
    <p:bodyStyle>
      <a:lvl1pPr algn="just" defTabSz="457200" rtl="0" eaLnBrk="0" fontAlgn="base" hangingPunct="0">
        <a:spcBef>
          <a:spcPct val="0"/>
        </a:spcBef>
        <a:spcAft>
          <a:spcPct val="30000"/>
        </a:spcAft>
        <a:buFont typeface="Arial" pitchFamily="34" charset="0"/>
        <a:defRPr sz="12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376238" indent="-196850" algn="just" defTabSz="457200" rtl="0" eaLnBrk="0" fontAlgn="base" hangingPunct="0">
        <a:spcBef>
          <a:spcPct val="0"/>
        </a:spcBef>
        <a:spcAft>
          <a:spcPct val="30000"/>
        </a:spcAft>
        <a:buClr>
          <a:srgbClr val="00599B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784225" indent="-228600" algn="just" defTabSz="457200" rtl="0" eaLnBrk="0" fontAlgn="base" hangingPunct="0">
        <a:spcBef>
          <a:spcPct val="0"/>
        </a:spcBef>
        <a:spcAft>
          <a:spcPct val="30000"/>
        </a:spcAft>
        <a:buClr>
          <a:srgbClr val="00599B"/>
        </a:buClr>
        <a:buFont typeface="Wingdings" pitchFamily="2" charset="2"/>
        <a:buChar char="§"/>
        <a:defRPr sz="9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192213" indent="-228600" algn="just" defTabSz="457200" rtl="0" eaLnBrk="0" fontAlgn="base" hangingPunct="0">
        <a:spcBef>
          <a:spcPct val="0"/>
        </a:spcBef>
        <a:spcAft>
          <a:spcPct val="30000"/>
        </a:spcAft>
        <a:buClr>
          <a:srgbClr val="00599B"/>
        </a:buClr>
        <a:buFont typeface="Wingdings" pitchFamily="2" charset="2"/>
        <a:buChar char="§"/>
        <a:defRPr sz="8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1600200" indent="-228600" algn="just" defTabSz="457200" rtl="0" eaLnBrk="0" fontAlgn="base" hangingPunct="0">
        <a:spcBef>
          <a:spcPct val="0"/>
        </a:spcBef>
        <a:spcAft>
          <a:spcPct val="30000"/>
        </a:spcAft>
        <a:buClr>
          <a:srgbClr val="00599B"/>
        </a:buClr>
        <a:buFont typeface="Wingdings" pitchFamily="2" charset="2"/>
        <a:buChar char="§"/>
        <a:defRPr sz="8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057400" indent="-228600" algn="just" defTabSz="457200" rtl="0" fontAlgn="base">
        <a:spcBef>
          <a:spcPct val="0"/>
        </a:spcBef>
        <a:spcAft>
          <a:spcPct val="30000"/>
        </a:spcAft>
        <a:buClr>
          <a:srgbClr val="00599B"/>
        </a:buClr>
        <a:buFont typeface="Wingdings" pitchFamily="2" charset="2"/>
        <a:buChar char="§"/>
        <a:defRPr sz="800">
          <a:solidFill>
            <a:schemeClr val="tx1"/>
          </a:solidFill>
          <a:latin typeface="+mn-lt"/>
          <a:ea typeface="+mn-ea"/>
        </a:defRPr>
      </a:lvl6pPr>
      <a:lvl7pPr marL="2514600" indent="-228600" algn="just" defTabSz="457200" rtl="0" fontAlgn="base">
        <a:spcBef>
          <a:spcPct val="0"/>
        </a:spcBef>
        <a:spcAft>
          <a:spcPct val="30000"/>
        </a:spcAft>
        <a:buClr>
          <a:srgbClr val="00599B"/>
        </a:buClr>
        <a:buFont typeface="Wingdings" pitchFamily="2" charset="2"/>
        <a:buChar char="§"/>
        <a:defRPr sz="800">
          <a:solidFill>
            <a:schemeClr val="tx1"/>
          </a:solidFill>
          <a:latin typeface="+mn-lt"/>
          <a:ea typeface="+mn-ea"/>
        </a:defRPr>
      </a:lvl7pPr>
      <a:lvl8pPr marL="2971800" indent="-228600" algn="just" defTabSz="457200" rtl="0" fontAlgn="base">
        <a:spcBef>
          <a:spcPct val="0"/>
        </a:spcBef>
        <a:spcAft>
          <a:spcPct val="30000"/>
        </a:spcAft>
        <a:buClr>
          <a:srgbClr val="00599B"/>
        </a:buClr>
        <a:buFont typeface="Wingdings" pitchFamily="2" charset="2"/>
        <a:buChar char="§"/>
        <a:defRPr sz="800">
          <a:solidFill>
            <a:schemeClr val="tx1"/>
          </a:solidFill>
          <a:latin typeface="+mn-lt"/>
          <a:ea typeface="+mn-ea"/>
        </a:defRPr>
      </a:lvl8pPr>
      <a:lvl9pPr marL="3429000" indent="-228600" algn="just" defTabSz="457200" rtl="0" fontAlgn="base">
        <a:spcBef>
          <a:spcPct val="0"/>
        </a:spcBef>
        <a:spcAft>
          <a:spcPct val="30000"/>
        </a:spcAft>
        <a:buClr>
          <a:srgbClr val="00599B"/>
        </a:buClr>
        <a:buFont typeface="Wingdings" pitchFamily="2" charset="2"/>
        <a:buChar char="§"/>
        <a:defRPr sz="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304800" y="2692401"/>
            <a:ext cx="843280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100" b="1" dirty="0" smtClean="0">
                <a:solidFill>
                  <a:schemeClr val="accent3"/>
                </a:solidFill>
              </a:rPr>
              <a:t>Gina </a:t>
            </a:r>
            <a:r>
              <a:rPr lang="it-IT" sz="3100" b="1" dirty="0" err="1" smtClean="0">
                <a:solidFill>
                  <a:schemeClr val="accent3"/>
                </a:solidFill>
              </a:rPr>
              <a:t>Nieri</a:t>
            </a:r>
            <a:endParaRPr lang="it-IT" sz="3100" b="1" dirty="0" smtClean="0">
              <a:solidFill>
                <a:schemeClr val="accent3"/>
              </a:solidFill>
            </a:endParaRPr>
          </a:p>
          <a:p>
            <a:pPr algn="ctr"/>
            <a:r>
              <a:rPr lang="it-IT" sz="2000" b="1" i="1" dirty="0" smtClean="0">
                <a:solidFill>
                  <a:schemeClr val="accent3"/>
                </a:solidFill>
              </a:rPr>
              <a:t>Consigliere di Amministrazione Mediaset</a:t>
            </a:r>
          </a:p>
          <a:p>
            <a:pPr algn="ctr"/>
            <a:endParaRPr lang="it-IT" sz="3100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275522" y="5774265"/>
            <a:ext cx="2728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dirty="0" smtClean="0">
                <a:solidFill>
                  <a:srgbClr val="FFFFFF"/>
                </a:solidFill>
              </a:rPr>
              <a:t>Martedì 28 luglio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AutoShape 18" descr="http://pad.mymovies.it/filmclub/2001/10/003/locandina.jpg"/>
          <p:cNvSpPr>
            <a:spLocks noChangeAspect="1" noChangeArrowheads="1"/>
          </p:cNvSpPr>
          <p:nvPr/>
        </p:nvSpPr>
        <p:spPr bwMode="auto">
          <a:xfrm>
            <a:off x="58615" y="-136525"/>
            <a:ext cx="281354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z="20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44" name="AutoShape 20" descr="http://pad.mymovies.it/filmclub/2001/10/003/locandina.jpg"/>
          <p:cNvSpPr>
            <a:spLocks noChangeAspect="1" noChangeArrowheads="1"/>
          </p:cNvSpPr>
          <p:nvPr/>
        </p:nvSpPr>
        <p:spPr bwMode="auto">
          <a:xfrm>
            <a:off x="58615" y="-136525"/>
            <a:ext cx="281354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z="20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2" name="CasellaDiTesto 31"/>
          <p:cNvSpPr txBox="1"/>
          <p:nvPr/>
        </p:nvSpPr>
        <p:spPr>
          <a:xfrm>
            <a:off x="526645" y="2121588"/>
            <a:ext cx="8051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lvl="0" indent="-355600" algn="just">
              <a:buFont typeface="Arial"/>
              <a:buChar char="•"/>
            </a:pPr>
            <a:r>
              <a:rPr lang="it-IT" sz="1600" b="1" dirty="0" smtClean="0"/>
              <a:t>I contenuti sono il nostro petrolio</a:t>
            </a:r>
            <a:r>
              <a:rPr lang="it-IT" sz="1600" dirty="0" smtClean="0"/>
              <a:t>, la linfa vitale che alimenta il </a:t>
            </a:r>
            <a:r>
              <a:rPr lang="it-IT" sz="1600" i="1" dirty="0" smtClean="0"/>
              <a:t>business </a:t>
            </a:r>
            <a:r>
              <a:rPr lang="it-IT" sz="1600" i="1" dirty="0" err="1" smtClean="0"/>
              <a:t>model</a:t>
            </a:r>
            <a:r>
              <a:rPr lang="it-IT" sz="1600" dirty="0" smtClean="0"/>
              <a:t> dell'audiovisivo, basato sul valore del contenuto stesso. </a:t>
            </a:r>
          </a:p>
          <a:p>
            <a:pPr marL="355600" indent="-355600" algn="just"/>
            <a:endParaRPr lang="it-IT" sz="1600" dirty="0" smtClean="0"/>
          </a:p>
          <a:p>
            <a:pPr marL="355600" lvl="0" indent="-355600" algn="just">
              <a:buFont typeface="Arial"/>
              <a:buChar char="•"/>
            </a:pPr>
            <a:r>
              <a:rPr lang="it-IT" sz="1600" b="1" dirty="0" smtClean="0"/>
              <a:t>Mediaset ha iniziato con determinazione nel 2003</a:t>
            </a:r>
            <a:r>
              <a:rPr lang="it-IT" sz="1600" dirty="0" smtClean="0"/>
              <a:t>, 12 anni fa, a prendere iniziative a difesa del copyright, sia in Italia sia in Europa. Con la piena consapevolezza (allora poco diffusa) del valore strategico dell’</a:t>
            </a:r>
            <a:r>
              <a:rPr lang="it-IT" sz="1600" dirty="0" err="1" smtClean="0"/>
              <a:t>asset</a:t>
            </a:r>
            <a:r>
              <a:rPr lang="it-IT" sz="1600" dirty="0" smtClean="0"/>
              <a:t>.</a:t>
            </a:r>
          </a:p>
          <a:p>
            <a:pPr marL="355600" lvl="0" indent="-355600" algn="just">
              <a:buFont typeface="Arial"/>
              <a:buChar char="•"/>
            </a:pPr>
            <a:endParaRPr lang="it-IT" sz="1600" dirty="0" smtClean="0"/>
          </a:p>
          <a:p>
            <a:pPr marL="355600" lvl="0" indent="-355600" algn="just">
              <a:buFont typeface="Arial"/>
              <a:buChar char="•"/>
            </a:pPr>
            <a:r>
              <a:rPr lang="it-IT" sz="1600" b="1" dirty="0" smtClean="0"/>
              <a:t>Abbiamo</a:t>
            </a:r>
            <a:r>
              <a:rPr lang="it-IT" sz="1600" dirty="0" smtClean="0"/>
              <a:t> </a:t>
            </a:r>
            <a:r>
              <a:rPr lang="it-IT" sz="1600" b="1" dirty="0" smtClean="0"/>
              <a:t>lanciato la lotta alla pirateria e alla deriva della gratuità</a:t>
            </a:r>
            <a:r>
              <a:rPr lang="it-IT" sz="1600" dirty="0" smtClean="0"/>
              <a:t> e della percezione dei contenuti come pura </a:t>
            </a:r>
            <a:r>
              <a:rPr lang="it-IT" sz="1600" i="1" dirty="0" err="1" smtClean="0"/>
              <a:t>commodity</a:t>
            </a:r>
            <a:r>
              <a:rPr lang="it-IT" sz="1600" dirty="0" smtClean="0"/>
              <a:t> che Internet ha favorito</a:t>
            </a:r>
            <a:r>
              <a:rPr lang="it-IT" sz="2000" dirty="0" smtClean="0"/>
              <a:t>.</a:t>
            </a:r>
          </a:p>
          <a:p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AutoShape 18" descr="http://pad.mymovies.it/filmclub/2001/10/003/locandina.jpg"/>
          <p:cNvSpPr>
            <a:spLocks noChangeAspect="1" noChangeArrowheads="1"/>
          </p:cNvSpPr>
          <p:nvPr/>
        </p:nvSpPr>
        <p:spPr bwMode="auto">
          <a:xfrm>
            <a:off x="58615" y="-136525"/>
            <a:ext cx="281354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z="20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44" name="AutoShape 20" descr="http://pad.mymovies.it/filmclub/2001/10/003/locandina.jpg"/>
          <p:cNvSpPr>
            <a:spLocks noChangeAspect="1" noChangeArrowheads="1"/>
          </p:cNvSpPr>
          <p:nvPr/>
        </p:nvSpPr>
        <p:spPr bwMode="auto">
          <a:xfrm>
            <a:off x="58615" y="-136525"/>
            <a:ext cx="281354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z="20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1403648" y="260648"/>
            <a:ext cx="4176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chemeClr val="bg1"/>
                </a:solidFill>
              </a:rPr>
              <a:t>A</a:t>
            </a:r>
            <a:r>
              <a:rPr lang="it-IT" sz="1600" b="1" dirty="0" smtClean="0">
                <a:solidFill>
                  <a:schemeClr val="bg1"/>
                </a:solidFill>
              </a:rPr>
              <a:t>zioni principali fin qui condotte</a:t>
            </a:r>
            <a:r>
              <a:rPr lang="it-IT" sz="1600" dirty="0" smtClean="0">
                <a:solidFill>
                  <a:schemeClr val="bg1"/>
                </a:solidFill>
              </a:rPr>
              <a:t> </a:t>
            </a:r>
            <a:endParaRPr lang="it-IT" sz="16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6" name="CasellaDiTesto 45"/>
          <p:cNvSpPr txBox="1"/>
          <p:nvPr/>
        </p:nvSpPr>
        <p:spPr>
          <a:xfrm>
            <a:off x="667605" y="707236"/>
            <a:ext cx="778933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5738" lvl="0" indent="-185738" algn="just">
              <a:buFont typeface="Arial"/>
              <a:buChar char="•"/>
            </a:pPr>
            <a:r>
              <a:rPr lang="it-IT" sz="1300" b="1" i="1" dirty="0" smtClean="0"/>
              <a:t>Causa </a:t>
            </a:r>
            <a:r>
              <a:rPr lang="it-IT" sz="1300" b="1" i="1" dirty="0" err="1" smtClean="0"/>
              <a:t>YouTube</a:t>
            </a:r>
            <a:r>
              <a:rPr lang="it-IT" sz="1300" dirty="0" smtClean="0"/>
              <a:t> (2008): </a:t>
            </a:r>
            <a:r>
              <a:rPr lang="it-IT" sz="1200" dirty="0" smtClean="0"/>
              <a:t>chiesto risarcimento di 500 milioni di euro di danni per pubblicazione illecita di contenuti di titolarità RTI sui portali </a:t>
            </a:r>
            <a:r>
              <a:rPr lang="it-IT" sz="1200" dirty="0" err="1" smtClean="0"/>
              <a:t>YouTube</a:t>
            </a:r>
            <a:r>
              <a:rPr lang="it-IT" sz="1200" dirty="0" smtClean="0"/>
              <a:t> e Google. </a:t>
            </a:r>
          </a:p>
          <a:p>
            <a:pPr marL="185738" algn="just"/>
            <a:r>
              <a:rPr lang="it-IT" sz="1200" dirty="0" smtClean="0"/>
              <a:t>Causa in corso, in attesa del deposito della sentenza di primo grado.</a:t>
            </a:r>
          </a:p>
          <a:p>
            <a:pPr marL="185738" algn="just"/>
            <a:endParaRPr lang="it-IT" sz="1300" dirty="0" smtClean="0"/>
          </a:p>
          <a:p>
            <a:pPr marL="185738" lvl="0" indent="-185738" algn="just">
              <a:buFont typeface="Arial"/>
              <a:buChar char="•"/>
            </a:pPr>
            <a:r>
              <a:rPr lang="it-IT" sz="1300" b="1" i="1" dirty="0" smtClean="0"/>
              <a:t>Causa Yahoo</a:t>
            </a:r>
            <a:r>
              <a:rPr lang="it-IT" sz="1300" dirty="0" smtClean="0"/>
              <a:t> (2009): </a:t>
            </a:r>
            <a:r>
              <a:rPr lang="it-IT" sz="1200" dirty="0" smtClean="0"/>
              <a:t>chiesto risarcimento di 100 milioni di euro per utilizzo non autorizzato di materiale video RTI attraverso il portale. </a:t>
            </a:r>
          </a:p>
          <a:p>
            <a:pPr marL="185738" algn="just"/>
            <a:r>
              <a:rPr lang="it-IT" sz="1200" dirty="0" smtClean="0"/>
              <a:t>Causa in Cassazione, si attende fissazione udienza.</a:t>
            </a:r>
          </a:p>
          <a:p>
            <a:pPr marL="185738" indent="-185738" algn="just">
              <a:buFont typeface="Arial"/>
              <a:buChar char="•"/>
            </a:pPr>
            <a:endParaRPr lang="it-IT" sz="1300" dirty="0" smtClean="0"/>
          </a:p>
          <a:p>
            <a:pPr marL="185738" lvl="0" indent="-185738" algn="just">
              <a:buFont typeface="Arial"/>
              <a:buChar char="•"/>
            </a:pPr>
            <a:r>
              <a:rPr lang="it-IT" sz="1300" b="1" i="1" dirty="0" smtClean="0"/>
              <a:t>Causa L'Espresso </a:t>
            </a:r>
            <a:r>
              <a:rPr lang="it-IT" sz="1300" b="1" dirty="0" smtClean="0"/>
              <a:t>(</a:t>
            </a:r>
            <a:r>
              <a:rPr lang="it-IT" sz="1300" dirty="0" smtClean="0"/>
              <a:t>2012): </a:t>
            </a:r>
            <a:r>
              <a:rPr lang="it-IT" sz="1200" dirty="0" smtClean="0"/>
              <a:t>chiesto risarcimento di 500.000 euro per l'utilizzo non autorizzato in streaming dei propri contenuti video attraverso il sito </a:t>
            </a:r>
            <a:r>
              <a:rPr lang="it-IT" sz="1200" dirty="0" err="1" smtClean="0"/>
              <a:t>Repubblica.it.</a:t>
            </a:r>
            <a:r>
              <a:rPr lang="it-IT" sz="1200" dirty="0" smtClean="0"/>
              <a:t> </a:t>
            </a:r>
          </a:p>
          <a:p>
            <a:pPr marL="185738" algn="just"/>
            <a:r>
              <a:rPr lang="it-IT" sz="1200" dirty="0" smtClean="0"/>
              <a:t>Causa al 2016.</a:t>
            </a:r>
          </a:p>
          <a:p>
            <a:pPr marL="185738" indent="-185738" algn="just">
              <a:buFont typeface="Arial"/>
              <a:buChar char="•"/>
            </a:pPr>
            <a:endParaRPr lang="it-IT" sz="1300" dirty="0" smtClean="0"/>
          </a:p>
          <a:p>
            <a:pPr marL="185738" lvl="0" indent="-185738" algn="just">
              <a:buFont typeface="Arial"/>
              <a:buChar char="•"/>
            </a:pPr>
            <a:r>
              <a:rPr lang="it-IT" sz="1300" b="1" i="1" dirty="0" err="1" smtClean="0"/>
              <a:t>Causa Daily Motion </a:t>
            </a:r>
            <a:r>
              <a:rPr lang="it-IT" sz="1300" b="1" dirty="0" smtClean="0"/>
              <a:t>(</a:t>
            </a:r>
            <a:r>
              <a:rPr lang="it-IT" sz="1300" dirty="0" smtClean="0"/>
              <a:t>2012</a:t>
            </a:r>
            <a:r>
              <a:rPr lang="it-IT" sz="1300" b="1" dirty="0" smtClean="0"/>
              <a:t>)</a:t>
            </a:r>
            <a:r>
              <a:rPr lang="it-IT" sz="1200" dirty="0" smtClean="0"/>
              <a:t>: chiesto risarcimento 3 milioni di euro. </a:t>
            </a:r>
          </a:p>
          <a:p>
            <a:pPr marL="185738" algn="just"/>
            <a:r>
              <a:rPr lang="it-IT" sz="1200" dirty="0" smtClean="0"/>
              <a:t>Causa a ottobre 2015.</a:t>
            </a:r>
          </a:p>
          <a:p>
            <a:pPr marL="185738" algn="just"/>
            <a:endParaRPr lang="it-IT" sz="1200" dirty="0" smtClean="0"/>
          </a:p>
          <a:p>
            <a:pPr marL="185738" lvl="0" indent="-185738" algn="just">
              <a:buFont typeface="Arial"/>
              <a:buChar char="•"/>
            </a:pPr>
            <a:r>
              <a:rPr lang="it-IT" sz="1300" b="1" i="1" dirty="0" smtClean="0"/>
              <a:t>Causa </a:t>
            </a:r>
            <a:r>
              <a:rPr lang="it-IT" sz="1300" b="1" i="1" dirty="0" err="1" smtClean="0"/>
              <a:t>Kataweb</a:t>
            </a:r>
            <a:r>
              <a:rPr lang="it-IT" sz="1300" dirty="0" smtClean="0"/>
              <a:t> (2013): </a:t>
            </a:r>
            <a:r>
              <a:rPr lang="it-IT" sz="1200" dirty="0" smtClean="0"/>
              <a:t>accordo raggiunto: circa 300.000 euro corrisposti da </a:t>
            </a:r>
            <a:r>
              <a:rPr lang="it-IT" sz="1200" dirty="0" err="1" smtClean="0"/>
              <a:t>Elemedia</a:t>
            </a:r>
            <a:r>
              <a:rPr lang="it-IT" sz="1200" dirty="0" smtClean="0"/>
              <a:t> a RTI.</a:t>
            </a:r>
          </a:p>
          <a:p>
            <a:pPr marL="185738" lvl="0" indent="-185738" algn="just">
              <a:buFont typeface="Arial"/>
              <a:buChar char="•"/>
            </a:pPr>
            <a:endParaRPr lang="it-IT" sz="1300" dirty="0" smtClean="0"/>
          </a:p>
          <a:p>
            <a:pPr marL="185738" lvl="0" indent="-185738" algn="just">
              <a:buFont typeface="Arial"/>
              <a:buChar char="•"/>
            </a:pPr>
            <a:r>
              <a:rPr lang="it-IT" sz="1300" b="1" i="1" dirty="0" smtClean="0"/>
              <a:t>Causa </a:t>
            </a:r>
            <a:r>
              <a:rPr lang="it-IT" sz="1300" b="1" i="1" dirty="0" err="1" smtClean="0"/>
              <a:t>Daily</a:t>
            </a:r>
            <a:r>
              <a:rPr lang="it-IT" sz="1300" b="1" i="1" dirty="0" smtClean="0"/>
              <a:t> </a:t>
            </a:r>
            <a:r>
              <a:rPr lang="it-IT" sz="1300" b="1" i="1" dirty="0" err="1" smtClean="0"/>
              <a:t>Motion</a:t>
            </a:r>
            <a:r>
              <a:rPr lang="it-IT" sz="1300" b="1" i="1" dirty="0" smtClean="0"/>
              <a:t>/bis</a:t>
            </a:r>
            <a:r>
              <a:rPr lang="it-IT" sz="1300" dirty="0" smtClean="0"/>
              <a:t> (2014): </a:t>
            </a:r>
            <a:r>
              <a:rPr lang="it-IT" sz="1200" dirty="0" smtClean="0"/>
              <a:t>RTI chiesto risarcimento di 170/230 milioni di euro. Ancora oggi RTI ha accertato che si continuano a trovare su </a:t>
            </a:r>
            <a:r>
              <a:rPr lang="it-IT" sz="1200" dirty="0" err="1" smtClean="0"/>
              <a:t>Dailymotion</a:t>
            </a:r>
            <a:r>
              <a:rPr lang="it-IT" sz="1200" dirty="0" smtClean="0"/>
              <a:t> contenuti estratti illegalmente: 13 milioni di ulteriore richiesta di danni. </a:t>
            </a:r>
          </a:p>
          <a:p>
            <a:pPr marL="185738" lvl="0" indent="-185738" algn="just">
              <a:buFont typeface="Arial"/>
              <a:buChar char="•"/>
            </a:pPr>
            <a:endParaRPr lang="it-IT" sz="1300" dirty="0" smtClean="0"/>
          </a:p>
          <a:p>
            <a:pPr marL="185738" lvl="0" indent="-185738" algn="just">
              <a:buFont typeface="Arial"/>
              <a:buChar char="•"/>
            </a:pPr>
            <a:r>
              <a:rPr lang="it-IT" sz="1300" b="1" i="1" dirty="0" smtClean="0"/>
              <a:t>Causa VCAST</a:t>
            </a:r>
            <a:r>
              <a:rPr lang="it-IT" sz="1300" i="1" dirty="0" smtClean="0"/>
              <a:t> </a:t>
            </a:r>
            <a:r>
              <a:rPr lang="it-IT" sz="1300" dirty="0" smtClean="0"/>
              <a:t>(2015) </a:t>
            </a:r>
            <a:r>
              <a:rPr lang="it-IT" sz="1200" dirty="0" smtClean="0"/>
              <a:t>per l’indebita fissazione delle emissioni dei canali RTI.</a:t>
            </a:r>
          </a:p>
          <a:p>
            <a:pPr marL="185738" indent="-185738" algn="just"/>
            <a:r>
              <a:rPr lang="it-IT" sz="1200" dirty="0" smtClean="0"/>
              <a:t>    Ricorso accolto dal Tribunale di Milano con ordinanza del 27 luglio, che fissa penali per ogni violazione.</a:t>
            </a:r>
          </a:p>
          <a:p>
            <a:pPr marL="185738" indent="-185738" algn="just">
              <a:buFont typeface="Arial"/>
              <a:buChar char="•"/>
            </a:pPr>
            <a:endParaRPr lang="it-IT" sz="1300" dirty="0" smtClean="0"/>
          </a:p>
          <a:p>
            <a:pPr marL="185738" lvl="0" indent="-185738" algn="just">
              <a:buFont typeface="Arial"/>
              <a:buChar char="•"/>
            </a:pPr>
            <a:r>
              <a:rPr lang="it-IT" sz="1300" b="1" i="1" dirty="0" smtClean="0"/>
              <a:t>Diffida Facebook  </a:t>
            </a:r>
            <a:r>
              <a:rPr lang="it-IT" sz="1300" dirty="0" smtClean="0"/>
              <a:t>(2015)</a:t>
            </a:r>
            <a:r>
              <a:rPr lang="it-IT" sz="1300" i="1" dirty="0" smtClean="0"/>
              <a:t>: </a:t>
            </a:r>
            <a:r>
              <a:rPr lang="it-IT" sz="1200" dirty="0" smtClean="0"/>
              <a:t>il social network sta procedendo alla rimozione dei programmi - da </a:t>
            </a:r>
            <a:r>
              <a:rPr lang="it-IT" sz="1200" i="1" dirty="0" smtClean="0"/>
              <a:t>Amici</a:t>
            </a:r>
            <a:r>
              <a:rPr lang="it-IT" sz="1200" dirty="0" smtClean="0"/>
              <a:t> a </a:t>
            </a:r>
            <a:r>
              <a:rPr lang="it-IT" sz="1200" i="1" dirty="0" smtClean="0"/>
              <a:t>Verissimo</a:t>
            </a:r>
            <a:r>
              <a:rPr lang="it-IT" sz="1200" dirty="0" smtClean="0"/>
              <a:t>, da </a:t>
            </a:r>
            <a:r>
              <a:rPr lang="it-IT" sz="1200" i="1" dirty="0" smtClean="0"/>
              <a:t>Striscia</a:t>
            </a:r>
            <a:r>
              <a:rPr lang="it-IT" sz="1200" dirty="0" smtClean="0"/>
              <a:t> alle </a:t>
            </a:r>
            <a:r>
              <a:rPr lang="it-IT" sz="1200" i="1" dirty="0" smtClean="0"/>
              <a:t>Iene</a:t>
            </a:r>
            <a:r>
              <a:rPr lang="it-IT" sz="1200" dirty="0" smtClean="0"/>
              <a:t> - illecitamente postati.</a:t>
            </a:r>
          </a:p>
          <a:p>
            <a:pPr marL="185738" lvl="0" indent="-185738" algn="just">
              <a:buFont typeface="Arial"/>
              <a:buChar char="•"/>
            </a:pPr>
            <a:endParaRPr lang="it-IT" sz="1200" dirty="0" smtClean="0"/>
          </a:p>
          <a:p>
            <a:pPr marL="11113" lvl="0" indent="-11113" algn="just"/>
            <a:r>
              <a:rPr lang="it-IT" sz="1400" dirty="0" smtClean="0"/>
              <a:t>Per non parlare della </a:t>
            </a:r>
            <a:r>
              <a:rPr lang="it-IT" sz="1400" b="1" dirty="0" smtClean="0"/>
              <a:t>costante attività di monitoraggio </a:t>
            </a:r>
            <a:r>
              <a:rPr lang="it-IT" sz="1400" dirty="0" smtClean="0"/>
              <a:t>per segnalare ad </a:t>
            </a:r>
            <a:r>
              <a:rPr lang="it-IT" sz="1400" dirty="0" err="1" smtClean="0"/>
              <a:t>AgCom</a:t>
            </a:r>
            <a:r>
              <a:rPr lang="it-IT" sz="1400" dirty="0" smtClean="0"/>
              <a:t> i </a:t>
            </a:r>
            <a:r>
              <a:rPr lang="it-IT" sz="1400" b="1" dirty="0" smtClean="0"/>
              <a:t>siti illegali </a:t>
            </a:r>
            <a:r>
              <a:rPr lang="it-IT" sz="1400" dirty="0" smtClean="0"/>
              <a:t>da chiudere in base al Regolamento sul diritto d’autore.</a:t>
            </a:r>
          </a:p>
          <a:p>
            <a:pPr algn="just"/>
            <a:endParaRPr lang="it-IT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AutoShape 18" descr="http://pad.mymovies.it/filmclub/2001/10/003/locandina.jpg"/>
          <p:cNvSpPr>
            <a:spLocks noChangeAspect="1" noChangeArrowheads="1"/>
          </p:cNvSpPr>
          <p:nvPr/>
        </p:nvSpPr>
        <p:spPr bwMode="auto">
          <a:xfrm>
            <a:off x="58615" y="-136525"/>
            <a:ext cx="281354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z="20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44" name="AutoShape 20" descr="http://pad.mymovies.it/filmclub/2001/10/003/locandina.jpg"/>
          <p:cNvSpPr>
            <a:spLocks noChangeAspect="1" noChangeArrowheads="1"/>
          </p:cNvSpPr>
          <p:nvPr/>
        </p:nvSpPr>
        <p:spPr bwMode="auto">
          <a:xfrm>
            <a:off x="58615" y="-136525"/>
            <a:ext cx="281354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z="20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403648" y="260648"/>
            <a:ext cx="4176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rgbClr val="FFFFFF"/>
                </a:solidFill>
              </a:rPr>
              <a:t>Risultati conseguiti</a:t>
            </a:r>
            <a:r>
              <a:rPr lang="it-IT" sz="1600" dirty="0" smtClean="0">
                <a:solidFill>
                  <a:srgbClr val="FFFFFF"/>
                </a:solidFill>
              </a:rPr>
              <a:t> </a:t>
            </a:r>
            <a:endParaRPr lang="it-IT" sz="1600" b="1" dirty="0">
              <a:solidFill>
                <a:srgbClr val="FFFFFF"/>
              </a:solidFill>
            </a:endParaRPr>
          </a:p>
        </p:txBody>
      </p:sp>
      <p:sp>
        <p:nvSpPr>
          <p:cNvPr id="36" name="CasellaDiTesto 35"/>
          <p:cNvSpPr txBox="1"/>
          <p:nvPr/>
        </p:nvSpPr>
        <p:spPr>
          <a:xfrm>
            <a:off x="482600" y="1736229"/>
            <a:ext cx="81788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lvl="0" indent="-271463" algn="just">
              <a:buFont typeface="Arial"/>
              <a:buChar char="•"/>
            </a:pPr>
            <a:r>
              <a:rPr lang="it-IT" sz="1600" dirty="0" smtClean="0"/>
              <a:t>Grazie alla tutela determinata dei nostri contenuti online, </a:t>
            </a:r>
            <a:r>
              <a:rPr lang="it-IT" sz="1600" b="1" dirty="0" smtClean="0"/>
              <a:t>oggi i video Mediaset si possono vedere (gratuitamente) solo sui siti Mediaset</a:t>
            </a:r>
            <a:r>
              <a:rPr lang="it-IT" sz="1600" dirty="0" smtClean="0"/>
              <a:t> o su portali che hanno stretto accordi commerciali con Mediaset.</a:t>
            </a:r>
          </a:p>
          <a:p>
            <a:pPr marL="271463" indent="-271463" algn="just"/>
            <a:r>
              <a:rPr lang="it-IT" sz="1600" dirty="0" err="1" smtClean="0"/>
              <a:t> </a:t>
            </a:r>
            <a:endParaRPr lang="it-IT" sz="1600" dirty="0" smtClean="0"/>
          </a:p>
          <a:p>
            <a:pPr marL="271463" lvl="0" indent="-271463" algn="just">
              <a:buFont typeface="Arial"/>
              <a:buChar char="•"/>
            </a:pPr>
            <a:r>
              <a:rPr lang="it-IT" sz="1600" dirty="0" smtClean="0"/>
              <a:t>In questo modo oggi </a:t>
            </a:r>
            <a:r>
              <a:rPr lang="it-IT" sz="1600" b="1" dirty="0" smtClean="0"/>
              <a:t>Mediaset è il maggior editore per video scaricati dai propri siti</a:t>
            </a:r>
            <a:r>
              <a:rPr lang="it-IT" sz="1600" dirty="0" smtClean="0"/>
              <a:t> (4,7 milioni di video visti al giorno, 1,5 miliardi/anno).</a:t>
            </a:r>
          </a:p>
          <a:p>
            <a:pPr marL="271463" indent="-271463" algn="just"/>
            <a:r>
              <a:rPr lang="it-IT" sz="1600" dirty="0" err="1" smtClean="0"/>
              <a:t> </a:t>
            </a:r>
            <a:endParaRPr lang="it-IT" sz="1600" dirty="0" smtClean="0"/>
          </a:p>
          <a:p>
            <a:pPr marL="271463" lvl="0" indent="-271463" algn="just">
              <a:buFont typeface="Arial"/>
              <a:buChar char="•"/>
            </a:pPr>
            <a:r>
              <a:rPr lang="it-IT" sz="1600" b="1" dirty="0" smtClean="0"/>
              <a:t>La valorizzazione economica dei video tramite la pubblicità resta a Mediaset</a:t>
            </a:r>
            <a:r>
              <a:rPr lang="it-IT" sz="1600" dirty="0" smtClean="0"/>
              <a:t>, in un percorso virtuoso di reinvestimento nella produzione di nuovi contenuti originali.</a:t>
            </a:r>
          </a:p>
          <a:p>
            <a:pPr marL="271463" indent="-271463" algn="just"/>
            <a:r>
              <a:rPr lang="it-IT" sz="1600" dirty="0" err="1" smtClean="0"/>
              <a:t> </a:t>
            </a:r>
            <a:endParaRPr lang="it-IT" sz="1600" dirty="0" smtClean="0"/>
          </a:p>
          <a:p>
            <a:pPr marL="271463" lvl="0" indent="-271463" algn="just">
              <a:buFont typeface="Arial"/>
              <a:buChar char="•"/>
            </a:pPr>
            <a:r>
              <a:rPr lang="it-IT" sz="1600" b="1" dirty="0" smtClean="0"/>
              <a:t>Stiamo concludendo accordi economici</a:t>
            </a:r>
            <a:r>
              <a:rPr lang="it-IT" sz="1600" dirty="0" smtClean="0"/>
              <a:t> con chiunque abbia interesse a utilizzare i contenuti di Mediaset.</a:t>
            </a:r>
          </a:p>
          <a:p>
            <a:pPr>
              <a:buFont typeface="Arial"/>
              <a:buChar char="•"/>
            </a:pPr>
            <a:endParaRPr lang="it-I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AutoShape 18" descr="http://pad.mymovies.it/filmclub/2001/10/003/locandina.jpg"/>
          <p:cNvSpPr>
            <a:spLocks noChangeAspect="1" noChangeArrowheads="1"/>
          </p:cNvSpPr>
          <p:nvPr/>
        </p:nvSpPr>
        <p:spPr bwMode="auto">
          <a:xfrm>
            <a:off x="58615" y="-136525"/>
            <a:ext cx="281354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z="20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44" name="AutoShape 20" descr="http://pad.mymovies.it/filmclub/2001/10/003/locandina.jpg"/>
          <p:cNvSpPr>
            <a:spLocks noChangeAspect="1" noChangeArrowheads="1"/>
          </p:cNvSpPr>
          <p:nvPr/>
        </p:nvSpPr>
        <p:spPr bwMode="auto">
          <a:xfrm>
            <a:off x="58615" y="-136525"/>
            <a:ext cx="281354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z="20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403648" y="260648"/>
            <a:ext cx="4895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rgbClr val="FFFFFF"/>
                </a:solidFill>
              </a:rPr>
              <a:t>Ora tutela anche dello sfruttamento televisivo</a:t>
            </a:r>
            <a:r>
              <a:rPr lang="it-IT" sz="1600" dirty="0" smtClean="0">
                <a:solidFill>
                  <a:srgbClr val="FFFFFF"/>
                </a:solidFill>
              </a:rPr>
              <a:t> </a:t>
            </a:r>
            <a:endParaRPr lang="it-IT" sz="1600" b="1" dirty="0">
              <a:solidFill>
                <a:srgbClr val="FFFFFF"/>
              </a:solidFill>
            </a:endParaRPr>
          </a:p>
        </p:txBody>
      </p:sp>
      <p:sp>
        <p:nvSpPr>
          <p:cNvPr id="36" name="CasellaDiTesto 35"/>
          <p:cNvSpPr txBox="1"/>
          <p:nvPr/>
        </p:nvSpPr>
        <p:spPr>
          <a:xfrm>
            <a:off x="491067" y="2031997"/>
            <a:ext cx="8178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lvl="0" indent="-271463" algn="just">
              <a:buFont typeface="Arial"/>
              <a:buChar char="•"/>
            </a:pPr>
            <a:r>
              <a:rPr lang="it-IT" sz="1600" b="1" dirty="0" smtClean="0"/>
              <a:t>Nessuna piattaforma televisiva può inserire la nostra programmazione gratuita nella propria offerta a pagamento</a:t>
            </a:r>
            <a:r>
              <a:rPr lang="it-IT" sz="1600" dirty="0" smtClean="0"/>
              <a:t>, usandola come traino per i propri abbonamenti.</a:t>
            </a:r>
          </a:p>
          <a:p>
            <a:pPr marL="271463" indent="-271463" algn="just"/>
            <a:r>
              <a:rPr lang="it-IT" sz="1600" dirty="0" err="1" smtClean="0"/>
              <a:t> </a:t>
            </a:r>
            <a:endParaRPr lang="it-IT" sz="1600" dirty="0" smtClean="0"/>
          </a:p>
          <a:p>
            <a:pPr marL="271463" lvl="0" indent="-271463" algn="just">
              <a:buFont typeface="Arial"/>
              <a:buChar char="•"/>
            </a:pPr>
            <a:r>
              <a:rPr lang="it-IT" sz="1600" b="1" dirty="0" smtClean="0"/>
              <a:t>Da tempo chiediamo a Sky</a:t>
            </a:r>
            <a:r>
              <a:rPr lang="it-IT" sz="1600" dirty="0" smtClean="0"/>
              <a:t>, che continua a includere le nostre reti gratuite della propria offerta </a:t>
            </a:r>
            <a:r>
              <a:rPr lang="it-IT" sz="1600" dirty="0" err="1" smtClean="0"/>
              <a:t>pay</a:t>
            </a:r>
            <a:r>
              <a:rPr lang="it-IT" sz="1600" dirty="0" smtClean="0"/>
              <a:t> satellitare, </a:t>
            </a:r>
            <a:r>
              <a:rPr lang="it-IT" sz="1600" b="1" dirty="0" smtClean="0"/>
              <a:t>un accordo di “</a:t>
            </a:r>
            <a:r>
              <a:rPr lang="it-IT" sz="1600" b="1" dirty="0" err="1" smtClean="0"/>
              <a:t>retransmission</a:t>
            </a:r>
            <a:r>
              <a:rPr lang="it-IT" sz="1600" b="1" dirty="0" smtClean="0"/>
              <a:t> </a:t>
            </a:r>
            <a:r>
              <a:rPr lang="it-IT" sz="1600" b="1" dirty="0" err="1" smtClean="0"/>
              <a:t>fee</a:t>
            </a:r>
            <a:r>
              <a:rPr lang="it-IT" sz="1600" b="1" dirty="0" smtClean="0"/>
              <a:t>”</a:t>
            </a:r>
            <a:r>
              <a:rPr lang="it-IT" sz="1600" dirty="0" smtClean="0"/>
              <a:t>, pratica consolidata sia in Usa che in Europa.</a:t>
            </a:r>
          </a:p>
          <a:p>
            <a:pPr marL="271463" indent="-271463" algn="just"/>
            <a:r>
              <a:rPr lang="it-IT" sz="1600" dirty="0" err="1" smtClean="0"/>
              <a:t> </a:t>
            </a:r>
            <a:endParaRPr lang="it-IT" sz="1600" dirty="0" smtClean="0"/>
          </a:p>
          <a:p>
            <a:pPr marL="271463" lvl="0" indent="-271463" algn="just">
              <a:buFont typeface="Arial"/>
              <a:buChar char="•"/>
            </a:pPr>
            <a:r>
              <a:rPr lang="it-IT" sz="1600" b="1" dirty="0" smtClean="0"/>
              <a:t>Ora faremo valere i nostri diritti con atti formali</a:t>
            </a:r>
            <a:r>
              <a:rPr lang="it-IT" sz="1600" dirty="0" smtClean="0"/>
              <a:t>, anche alla luce dell’accresciuta base giuridica della nostra richiesta stabilita dalla Delibera </a:t>
            </a:r>
            <a:r>
              <a:rPr lang="it-IT" sz="1600" dirty="0" err="1" smtClean="0"/>
              <a:t>AgCom</a:t>
            </a:r>
            <a:r>
              <a:rPr lang="it-IT" sz="1600" dirty="0" smtClean="0"/>
              <a:t>, che ha definito la controversia in materia tra Rai e Sky.</a:t>
            </a:r>
          </a:p>
          <a:p>
            <a:pPr>
              <a:buFont typeface="Arial"/>
              <a:buChar char="•"/>
            </a:pPr>
            <a:endParaRPr lang="it-I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2" descr="bandine_sopra_bg.jpg"/>
          <p:cNvPicPr>
            <a:picLocks noChangeAspect="1"/>
          </p:cNvPicPr>
          <p:nvPr/>
        </p:nvPicPr>
        <p:blipFill>
          <a:blip r:embed="rId2" cstate="print"/>
          <a:srcRect l="16131" t="4198" r="26667" b="89134"/>
          <a:stretch>
            <a:fillRect/>
          </a:stretch>
        </p:blipFill>
        <p:spPr bwMode="auto">
          <a:xfrm>
            <a:off x="1439332" y="592665"/>
            <a:ext cx="7704667" cy="460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2" name="AutoShape 18" descr="http://pad.mymovies.it/filmclub/2001/10/003/locandina.jpg"/>
          <p:cNvSpPr>
            <a:spLocks noChangeAspect="1" noChangeArrowheads="1"/>
          </p:cNvSpPr>
          <p:nvPr/>
        </p:nvSpPr>
        <p:spPr bwMode="auto">
          <a:xfrm>
            <a:off x="58615" y="-136525"/>
            <a:ext cx="281354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z="20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44" name="AutoShape 20" descr="http://pad.mymovies.it/filmclub/2001/10/003/locandina.jpg"/>
          <p:cNvSpPr>
            <a:spLocks noChangeAspect="1" noChangeArrowheads="1"/>
          </p:cNvSpPr>
          <p:nvPr/>
        </p:nvSpPr>
        <p:spPr bwMode="auto">
          <a:xfrm>
            <a:off x="58615" y="-136525"/>
            <a:ext cx="281354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z="20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403648" y="260648"/>
            <a:ext cx="5454352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rgbClr val="FFFFFF"/>
                </a:solidFill>
              </a:rPr>
              <a:t>Delibera </a:t>
            </a:r>
            <a:r>
              <a:rPr lang="it-IT" sz="1600" b="1" dirty="0" err="1" smtClean="0">
                <a:solidFill>
                  <a:srgbClr val="FFFFFF"/>
                </a:solidFill>
              </a:rPr>
              <a:t>AgCom</a:t>
            </a:r>
            <a:r>
              <a:rPr lang="it-IT" sz="1600" b="1" dirty="0" smtClean="0">
                <a:solidFill>
                  <a:srgbClr val="FFFFFF"/>
                </a:solidFill>
              </a:rPr>
              <a:t> 128/15 </a:t>
            </a:r>
          </a:p>
          <a:p>
            <a:pPr>
              <a:spcBef>
                <a:spcPts val="600"/>
              </a:spcBef>
            </a:pPr>
            <a:r>
              <a:rPr lang="it-IT" sz="1600" b="1" dirty="0" smtClean="0">
                <a:solidFill>
                  <a:srgbClr val="FFFFFF"/>
                </a:solidFill>
              </a:rPr>
              <a:t>che ha definito la controversia in materia tra Rai e Sky</a:t>
            </a:r>
            <a:r>
              <a:rPr lang="it-IT" sz="1600" dirty="0" smtClean="0">
                <a:solidFill>
                  <a:srgbClr val="FFFFFF"/>
                </a:solidFill>
              </a:rPr>
              <a:t> </a:t>
            </a:r>
            <a:endParaRPr lang="it-IT" sz="1600" b="1" dirty="0">
              <a:solidFill>
                <a:srgbClr val="FFFFFF"/>
              </a:solidFill>
            </a:endParaRPr>
          </a:p>
        </p:txBody>
      </p:sp>
      <p:sp>
        <p:nvSpPr>
          <p:cNvPr id="36" name="CasellaDiTesto 35"/>
          <p:cNvSpPr txBox="1"/>
          <p:nvPr/>
        </p:nvSpPr>
        <p:spPr>
          <a:xfrm>
            <a:off x="474135" y="1422400"/>
            <a:ext cx="8178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 smtClean="0"/>
              <a:t>A fronte della pretesa di Sky di avere gratis il diritto di includere nella propria offerta a pagamento i canali Rai, l’</a:t>
            </a:r>
            <a:r>
              <a:rPr lang="it-IT" sz="1600" b="1" dirty="0" err="1" smtClean="0"/>
              <a:t>AgCom</a:t>
            </a:r>
            <a:r>
              <a:rPr lang="it-IT" sz="1600" b="1" dirty="0" smtClean="0"/>
              <a:t> ha stabilito</a:t>
            </a:r>
            <a:r>
              <a:rPr lang="it-IT" sz="1600" dirty="0" smtClean="0"/>
              <a:t> che:</a:t>
            </a:r>
          </a:p>
          <a:p>
            <a:pPr algn="just"/>
            <a:endParaRPr lang="it-IT" sz="1600" dirty="0" smtClean="0"/>
          </a:p>
          <a:p>
            <a:pPr marL="355600" lvl="0" indent="-355600" algn="just">
              <a:buFont typeface="Arial"/>
              <a:buChar char="•"/>
            </a:pPr>
            <a:r>
              <a:rPr lang="it-IT" sz="1600" b="1" dirty="0" smtClean="0"/>
              <a:t>non esiste l'obbligo di “must offer” </a:t>
            </a:r>
            <a:r>
              <a:rPr lang="it-IT" sz="1600" dirty="0" smtClean="0"/>
              <a:t>verso le altre piattaforme tecnologiche neppure per Rai (a maggior ragione per Mediaset);</a:t>
            </a:r>
          </a:p>
          <a:p>
            <a:pPr marL="355600" lvl="0" indent="-355600" algn="just">
              <a:buFont typeface="Arial"/>
              <a:buChar char="•"/>
            </a:pPr>
            <a:endParaRPr lang="it-IT" sz="1600" dirty="0" smtClean="0"/>
          </a:p>
          <a:p>
            <a:pPr marL="355600" lvl="0" indent="-355600" algn="just">
              <a:buFont typeface="Arial"/>
              <a:buChar char="•"/>
            </a:pPr>
            <a:r>
              <a:rPr lang="it-IT" sz="1600" b="1" dirty="0" smtClean="0"/>
              <a:t>la disponibilità dell'offerta free all'interno di piattaforme pay può comportare notevoli vantaggi per queste ultime</a:t>
            </a:r>
            <a:r>
              <a:rPr lang="it-IT" sz="1600" dirty="0" smtClean="0"/>
              <a:t>. </a:t>
            </a:r>
          </a:p>
          <a:p>
            <a:pPr marL="355600" algn="just"/>
            <a:r>
              <a:rPr lang="it-IT" sz="1600" dirty="0" smtClean="0"/>
              <a:t>Per Sky la programmazione Rai rappresenta necessariamente un valore. Sky ha senza dubbio interesse a permettere la visione dei programmi Rai tramite i propri apparati. Ne consegue la possibilità di una remunerazione. In particolare, quando una pay può sfruttare l'audience e l'appeal dei programmi ritrasmessi per rilevarne un'utilità economica;</a:t>
            </a:r>
          </a:p>
          <a:p>
            <a:pPr marL="355600" algn="just"/>
            <a:endParaRPr lang="it-IT" sz="1600" dirty="0" smtClean="0"/>
          </a:p>
          <a:p>
            <a:pPr marL="355600" lvl="0" indent="-355600" algn="just">
              <a:buFont typeface="Arial"/>
              <a:buChar char="•"/>
            </a:pPr>
            <a:r>
              <a:rPr lang="it-IT" sz="1600" b="1" dirty="0" smtClean="0"/>
              <a:t>un soggetto pubblico </a:t>
            </a:r>
            <a:r>
              <a:rPr lang="it-IT" sz="1600" dirty="0" smtClean="0"/>
              <a:t>come Rai (</a:t>
            </a:r>
            <a:r>
              <a:rPr lang="it-IT" sz="1600" u="sng" dirty="0" smtClean="0"/>
              <a:t>figuriamoci Mediaset</a:t>
            </a:r>
            <a:r>
              <a:rPr lang="it-IT" sz="1600" dirty="0" smtClean="0"/>
              <a:t>) </a:t>
            </a:r>
            <a:r>
              <a:rPr lang="it-IT" sz="1600" b="1" dirty="0" smtClean="0"/>
              <a:t>ha il diritto di fare accordi commerciali</a:t>
            </a:r>
            <a:r>
              <a:rPr lang="it-IT" sz="1600" dirty="0" smtClean="0"/>
              <a:t> per valorizzare, quantificare e monetizzare l'utilizzo della propria programmazione da parte di altre piattaforme concorrenti.</a:t>
            </a:r>
          </a:p>
          <a:p>
            <a:pPr marL="355600" indent="-355600"/>
            <a:endParaRPr lang="it-IT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DE9B02-504B-4D91-B01B-DD7657F1A4F9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262647" y="2828836"/>
            <a:ext cx="85797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dirty="0" smtClean="0"/>
              <a:t>In </a:t>
            </a:r>
            <a:r>
              <a:rPr lang="it-IT" sz="1600" dirty="0" smtClean="0"/>
              <a:t>questo </a:t>
            </a:r>
            <a:r>
              <a:rPr lang="it-IT" sz="1600" dirty="0" smtClean="0"/>
              <a:t>senso ci condurremo nei prossimi mesi, </a:t>
            </a:r>
          </a:p>
          <a:p>
            <a:r>
              <a:rPr lang="it-IT" sz="1600" dirty="0" smtClean="0"/>
              <a:t>forti anche di una </a:t>
            </a:r>
            <a:r>
              <a:rPr lang="it-IT" sz="1600" b="1" dirty="0" smtClean="0"/>
              <a:t>ritrovata determinazione a livello europeo nella difesa del copyright</a:t>
            </a:r>
            <a:r>
              <a:rPr lang="it-IT" sz="1600" dirty="0" smtClean="0"/>
              <a:t>, </a:t>
            </a:r>
          </a:p>
          <a:p>
            <a:pPr marL="355600" indent="-355600" algn="ctr"/>
            <a:r>
              <a:rPr lang="it-IT" sz="1600" dirty="0" smtClean="0"/>
              <a:t>ovviamente riadattata alle esigenze della Rete</a:t>
            </a:r>
            <a:endParaRPr lang="it-I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304800" y="2692401"/>
            <a:ext cx="843280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100" b="1" dirty="0" smtClean="0">
                <a:solidFill>
                  <a:schemeClr val="accent3"/>
                </a:solidFill>
              </a:rPr>
              <a:t>Gina </a:t>
            </a:r>
            <a:r>
              <a:rPr lang="it-IT" sz="3100" b="1" dirty="0" err="1" smtClean="0">
                <a:solidFill>
                  <a:schemeClr val="accent3"/>
                </a:solidFill>
              </a:rPr>
              <a:t>Nieri</a:t>
            </a:r>
            <a:endParaRPr lang="it-IT" sz="3100" b="1" dirty="0" smtClean="0">
              <a:solidFill>
                <a:schemeClr val="accent3"/>
              </a:solidFill>
            </a:endParaRPr>
          </a:p>
          <a:p>
            <a:pPr algn="ctr"/>
            <a:r>
              <a:rPr lang="it-IT" sz="2000" b="1" i="1" dirty="0" smtClean="0">
                <a:solidFill>
                  <a:schemeClr val="accent3"/>
                </a:solidFill>
              </a:rPr>
              <a:t>Consigliere di Amministrazione Mediaset</a:t>
            </a:r>
          </a:p>
          <a:p>
            <a:pPr algn="ctr"/>
            <a:endParaRPr lang="it-IT" sz="3100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275522" y="5774265"/>
            <a:ext cx="2728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dirty="0" smtClean="0">
                <a:solidFill>
                  <a:srgbClr val="FFFFFF"/>
                </a:solidFill>
              </a:rPr>
              <a:t>Martedì 28 luglio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i Office">
  <a:themeElements>
    <a:clrScheme name="1_Tema di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Tema di Office">
      <a:majorFont>
        <a:latin typeface="Trebuchet MS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ema di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</TotalTime>
  <Words>803</Words>
  <Application>Microsoft Macintosh PowerPoint</Application>
  <PresentationFormat>Presentazione su schermo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1_Tema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Company>Gruppo Mediaset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Stefano Corbetta</dc:creator>
  <cp:lastModifiedBy>Paolo Calvani</cp:lastModifiedBy>
  <cp:revision>115</cp:revision>
  <dcterms:created xsi:type="dcterms:W3CDTF">2015-07-27T16:44:36Z</dcterms:created>
  <dcterms:modified xsi:type="dcterms:W3CDTF">2015-07-27T16:47:15Z</dcterms:modified>
</cp:coreProperties>
</file>