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0" r:id="rId2"/>
    <p:sldId id="344" r:id="rId3"/>
    <p:sldId id="434" r:id="rId4"/>
    <p:sldId id="429" r:id="rId5"/>
    <p:sldId id="436" r:id="rId6"/>
    <p:sldId id="439" r:id="rId7"/>
    <p:sldId id="438" r:id="rId8"/>
    <p:sldId id="411" r:id="rId9"/>
    <p:sldId id="426" r:id="rId10"/>
    <p:sldId id="425" r:id="rId11"/>
    <p:sldId id="441" r:id="rId12"/>
    <p:sldId id="442" r:id="rId13"/>
    <p:sldId id="397" r:id="rId14"/>
  </p:sldIdLst>
  <p:sldSz cx="9144000" cy="6858000" type="screen4x3"/>
  <p:notesSz cx="6797675" cy="98567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635"/>
    <a:srgbClr val="FF0000"/>
    <a:srgbClr val="6600FF"/>
    <a:srgbClr val="0033CC"/>
    <a:srgbClr val="414141"/>
    <a:srgbClr val="FF00FF"/>
    <a:srgbClr val="F2F2F2"/>
    <a:srgbClr val="59C1FF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9943" autoAdjust="0"/>
  </p:normalViewPr>
  <p:slideViewPr>
    <p:cSldViewPr>
      <p:cViewPr>
        <p:scale>
          <a:sx n="80" d="100"/>
          <a:sy n="80" d="100"/>
        </p:scale>
        <p:origin x="-2514" y="-624"/>
      </p:cViewPr>
      <p:guideLst>
        <p:guide orient="horz" pos="25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8"/>
    </p:cViewPr>
  </p:sorterViewPr>
  <p:notesViewPr>
    <p:cSldViewPr>
      <p:cViewPr>
        <p:scale>
          <a:sx n="75" d="100"/>
          <a:sy n="75" d="100"/>
        </p:scale>
        <p:origin x="-3066" y="-72"/>
      </p:cViewPr>
      <p:guideLst>
        <p:guide orient="horz" pos="3105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.10\anitec\Rai_TV\BARBRA\3)%20COPYRIGHT_RECUPERO\classifica%20levy%20procapi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'[classifica levy procapite.xlsx]rev2012 popu 2011'!$A$2:$A$21</c:f>
              <c:strCache>
                <c:ptCount val="20"/>
                <c:pt idx="0">
                  <c:v>AUSTRIA</c:v>
                </c:pt>
                <c:pt idx="1">
                  <c:v>BELGIO</c:v>
                </c:pt>
                <c:pt idx="2">
                  <c:v>CROAZIA</c:v>
                </c:pt>
                <c:pt idx="3">
                  <c:v>DANIMARCA</c:v>
                </c:pt>
                <c:pt idx="4">
                  <c:v>FINLANDIA</c:v>
                </c:pt>
                <c:pt idx="5">
                  <c:v>FRANCIA</c:v>
                </c:pt>
                <c:pt idx="6">
                  <c:v>GERMANIA</c:v>
                </c:pt>
                <c:pt idx="7">
                  <c:v>GRECIA</c:v>
                </c:pt>
                <c:pt idx="8">
                  <c:v>ITALIA 2012- 2014</c:v>
                </c:pt>
                <c:pt idx="9">
                  <c:v>LETTONIA</c:v>
                </c:pt>
                <c:pt idx="10">
                  <c:v>LITUANIA</c:v>
                </c:pt>
                <c:pt idx="11">
                  <c:v>PAESI BASSI</c:v>
                </c:pt>
                <c:pt idx="12">
                  <c:v>POLONIA</c:v>
                </c:pt>
                <c:pt idx="13">
                  <c:v>PORTOGALLO</c:v>
                </c:pt>
                <c:pt idx="14">
                  <c:v>REP CECA</c:v>
                </c:pt>
                <c:pt idx="15">
                  <c:v>ROMANIA</c:v>
                </c:pt>
                <c:pt idx="16">
                  <c:v>SLOVACCHIA</c:v>
                </c:pt>
                <c:pt idx="17">
                  <c:v>SPAGNA</c:v>
                </c:pt>
                <c:pt idx="18">
                  <c:v>SVEZIA</c:v>
                </c:pt>
                <c:pt idx="19">
                  <c:v>UNGHERIA</c:v>
                </c:pt>
              </c:strCache>
            </c:strRef>
          </c:cat>
          <c:val>
            <c:numRef>
              <c:f>'[classifica levy procapite.xlsx]rev2012 popu 2011'!$B$2:$B$21</c:f>
              <c:numCache>
                <c:formatCode>General</c:formatCode>
                <c:ptCount val="20"/>
                <c:pt idx="0">
                  <c:v>0.78</c:v>
                </c:pt>
                <c:pt idx="1">
                  <c:v>2.14</c:v>
                </c:pt>
                <c:pt idx="2">
                  <c:v>0.24</c:v>
                </c:pt>
                <c:pt idx="3">
                  <c:v>0.79</c:v>
                </c:pt>
                <c:pt idx="4">
                  <c:v>1.31</c:v>
                </c:pt>
                <c:pt idx="5">
                  <c:v>2.65</c:v>
                </c:pt>
                <c:pt idx="6">
                  <c:v>0</c:v>
                </c:pt>
                <c:pt idx="7">
                  <c:v>0.02</c:v>
                </c:pt>
                <c:pt idx="8">
                  <c:v>1.18</c:v>
                </c:pt>
                <c:pt idx="9">
                  <c:v>0.1</c:v>
                </c:pt>
                <c:pt idx="10">
                  <c:v>0.66</c:v>
                </c:pt>
                <c:pt idx="11">
                  <c:v>0.32</c:v>
                </c:pt>
                <c:pt idx="12">
                  <c:v>0.04</c:v>
                </c:pt>
                <c:pt idx="13">
                  <c:v>0.11</c:v>
                </c:pt>
                <c:pt idx="14">
                  <c:v>0.31</c:v>
                </c:pt>
                <c:pt idx="15">
                  <c:v>0.09</c:v>
                </c:pt>
                <c:pt idx="16">
                  <c:v>0.08</c:v>
                </c:pt>
                <c:pt idx="17">
                  <c:v>0.03</c:v>
                </c:pt>
                <c:pt idx="18">
                  <c:v>1.03</c:v>
                </c:pt>
                <c:pt idx="19">
                  <c:v>1.22</c:v>
                </c:pt>
              </c:numCache>
            </c:numRef>
          </c:val>
        </c:ser>
        <c:ser>
          <c:idx val="1"/>
          <c:order val="1"/>
          <c:spPr>
            <a:solidFill>
              <a:schemeClr val="bg2">
                <a:lumMod val="50000"/>
                <a:lumOff val="50000"/>
              </a:schemeClr>
            </a:solidFill>
          </c:spPr>
          <c:invertIfNegative val="0"/>
          <c:cat>
            <c:strRef>
              <c:f>'[classifica levy procapite.xlsx]rev2012 popu 2011'!$A$2:$A$21</c:f>
              <c:strCache>
                <c:ptCount val="20"/>
                <c:pt idx="0">
                  <c:v>AUSTRIA</c:v>
                </c:pt>
                <c:pt idx="1">
                  <c:v>BELGIO</c:v>
                </c:pt>
                <c:pt idx="2">
                  <c:v>CROAZIA</c:v>
                </c:pt>
                <c:pt idx="3">
                  <c:v>DANIMARCA</c:v>
                </c:pt>
                <c:pt idx="4">
                  <c:v>FINLANDIA</c:v>
                </c:pt>
                <c:pt idx="5">
                  <c:v>FRANCIA</c:v>
                </c:pt>
                <c:pt idx="6">
                  <c:v>GERMANIA</c:v>
                </c:pt>
                <c:pt idx="7">
                  <c:v>GRECIA</c:v>
                </c:pt>
                <c:pt idx="8">
                  <c:v>ITALIA 2012- 2014</c:v>
                </c:pt>
                <c:pt idx="9">
                  <c:v>LETTONIA</c:v>
                </c:pt>
                <c:pt idx="10">
                  <c:v>LITUANIA</c:v>
                </c:pt>
                <c:pt idx="11">
                  <c:v>PAESI BASSI</c:v>
                </c:pt>
                <c:pt idx="12">
                  <c:v>POLONIA</c:v>
                </c:pt>
                <c:pt idx="13">
                  <c:v>PORTOGALLO</c:v>
                </c:pt>
                <c:pt idx="14">
                  <c:v>REP CECA</c:v>
                </c:pt>
                <c:pt idx="15">
                  <c:v>ROMANIA</c:v>
                </c:pt>
                <c:pt idx="16">
                  <c:v>SLOVACCHIA</c:v>
                </c:pt>
                <c:pt idx="17">
                  <c:v>SPAGNA</c:v>
                </c:pt>
                <c:pt idx="18">
                  <c:v>SVEZIA</c:v>
                </c:pt>
                <c:pt idx="19">
                  <c:v>UNGHERIA</c:v>
                </c:pt>
              </c:strCache>
            </c:strRef>
          </c:cat>
          <c:val>
            <c:numRef>
              <c:f>'[classifica levy procapite.xlsx]rev2012 popu 2011'!$C$2:$C$21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2.5099999999999998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92224"/>
        <c:axId val="87950080"/>
      </c:barChart>
      <c:catAx>
        <c:axId val="4869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87950080"/>
        <c:crosses val="autoZero"/>
        <c:auto val="1"/>
        <c:lblAlgn val="ctr"/>
        <c:lblOffset val="100"/>
        <c:noMultiLvlLbl val="0"/>
      </c:catAx>
      <c:valAx>
        <c:axId val="8795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9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8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chemeClr val="accent5">
                  <a:lumMod val="75000"/>
                </a:schemeClr>
              </a:solidFill>
            </c:spPr>
          </c:dPt>
          <c:val>
            <c:numRef>
              <c:f>Foglio1!$B$5:$C$5</c:f>
              <c:numCache>
                <c:formatCode>General</c:formatCode>
                <c:ptCount val="2"/>
                <c:pt idx="0">
                  <c:v>450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rgbClr val="F2C4A8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Foglio1!$C$6:$D$6</c:f>
              <c:numCache>
                <c:formatCode>General</c:formatCode>
                <c:ptCount val="2"/>
                <c:pt idx="0">
                  <c:v>528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rgbClr val="F2C4A8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Foglio1!$C$7:$D$7</c:f>
              <c:numCache>
                <c:formatCode>General</c:formatCode>
                <c:ptCount val="2"/>
                <c:pt idx="0">
                  <c:v>528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015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2300" y="257175"/>
            <a:ext cx="555148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681698"/>
            <a:ext cx="4984750" cy="443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0" tIns="45339" rIns="90680" bIns="453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28708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just" rtl="0" eaLnBrk="0" fontAlgn="base" hangingPunct="0">
      <a:lnSpc>
        <a:spcPct val="110000"/>
      </a:lnSpc>
      <a:spcBef>
        <a:spcPct val="40000"/>
      </a:spcBef>
      <a:spcAft>
        <a:spcPct val="0"/>
      </a:spcAft>
      <a:buFont typeface="Wingdings" pitchFamily="2" charset="2"/>
      <a:buChar char="l"/>
      <a:defRPr kumimoji="1" sz="1400" b="1" kern="1200">
        <a:solidFill>
          <a:schemeClr val="accent2"/>
        </a:solidFill>
        <a:latin typeface="Arial" charset="0"/>
        <a:ea typeface="ＭＳ Ｐゴシック" charset="-128"/>
        <a:cs typeface="+mn-cs"/>
      </a:defRPr>
    </a:lvl1pPr>
    <a:lvl2pPr marL="723900" indent="-266700" algn="just" rtl="0" eaLnBrk="0" fontAlgn="base" hangingPunct="0">
      <a:lnSpc>
        <a:spcPct val="110000"/>
      </a:lnSpc>
      <a:spcBef>
        <a:spcPct val="40000"/>
      </a:spcBef>
      <a:spcAft>
        <a:spcPct val="0"/>
      </a:spcAft>
      <a:buFont typeface="Wingdings 2" pitchFamily="18" charset="2"/>
      <a:buChar char="P"/>
      <a:defRPr kumimoji="1" sz="1400" b="1" kern="1200">
        <a:solidFill>
          <a:schemeClr val="accent2"/>
        </a:solidFill>
        <a:latin typeface="Arial" charset="0"/>
        <a:ea typeface="ＭＳ Ｐゴシック" charset="-128"/>
        <a:cs typeface="+mn-cs"/>
      </a:defRPr>
    </a:lvl2pPr>
    <a:lvl3pPr marL="1168400" indent="-254000" algn="just" rtl="0" eaLnBrk="0" fontAlgn="base" hangingPunct="0">
      <a:lnSpc>
        <a:spcPct val="110000"/>
      </a:lnSpc>
      <a:spcBef>
        <a:spcPct val="40000"/>
      </a:spcBef>
      <a:spcAft>
        <a:spcPct val="0"/>
      </a:spcAft>
      <a:buFont typeface="Wingdings" pitchFamily="2" charset="2"/>
      <a:buChar char="§"/>
      <a:defRPr kumimoji="1" sz="1400" b="1" kern="1200">
        <a:solidFill>
          <a:schemeClr val="accent2"/>
        </a:solidFill>
        <a:latin typeface="Arial" charset="0"/>
        <a:ea typeface="ＭＳ Ｐゴシック" charset="-128"/>
        <a:cs typeface="+mn-cs"/>
      </a:defRPr>
    </a:lvl3pPr>
    <a:lvl4pPr marL="1371600" algn="just" rtl="0" eaLnBrk="0" fontAlgn="base" hangingPunct="0">
      <a:lnSpc>
        <a:spcPct val="110000"/>
      </a:lnSpc>
      <a:spcBef>
        <a:spcPct val="40000"/>
      </a:spcBef>
      <a:spcAft>
        <a:spcPct val="0"/>
      </a:spcAft>
      <a:buFont typeface="Wingdings" pitchFamily="2" charset="2"/>
      <a:buChar char="l"/>
      <a:defRPr kumimoji="1" sz="1400" b="1" kern="1200">
        <a:solidFill>
          <a:schemeClr val="accent2"/>
        </a:solidFill>
        <a:latin typeface="Arial" charset="0"/>
        <a:ea typeface="ＭＳ Ｐゴシック" charset="-128"/>
        <a:cs typeface="+mn-cs"/>
      </a:defRPr>
    </a:lvl4pPr>
    <a:lvl5pPr marL="1828800" algn="just" rtl="0" eaLnBrk="0" fontAlgn="base" hangingPunct="0">
      <a:lnSpc>
        <a:spcPct val="110000"/>
      </a:lnSpc>
      <a:spcBef>
        <a:spcPct val="40000"/>
      </a:spcBef>
      <a:spcAft>
        <a:spcPct val="0"/>
      </a:spcAft>
      <a:buFont typeface="Wingdings" pitchFamily="2" charset="2"/>
      <a:buChar char="l"/>
      <a:defRPr kumimoji="1" sz="1400" b="1" kern="1200">
        <a:solidFill>
          <a:schemeClr val="accent2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it-IT" sz="1400" b="1" kern="1200" dirty="0" smtClean="0">
                <a:solidFill>
                  <a:schemeClr val="bg2"/>
                </a:solidFill>
                <a:latin typeface="Arial" charset="0"/>
                <a:ea typeface="ＭＳ Ｐゴシック" charset="-128"/>
                <a:cs typeface="+mn-cs"/>
              </a:rPr>
              <a:t>Da quanto emerge dalla tabella allegata al comunicato stampa del Ministero) appare chiaro che il </a:t>
            </a:r>
            <a:r>
              <a:rPr kumimoji="1" lang="it-IT" sz="1400" b="1" kern="1200" dirty="0" err="1" smtClean="0">
                <a:solidFill>
                  <a:schemeClr val="bg2"/>
                </a:solidFill>
                <a:latin typeface="Arial" charset="0"/>
                <a:ea typeface="ＭＳ Ｐゴシック" charset="-128"/>
                <a:cs typeface="+mn-cs"/>
              </a:rPr>
              <a:t>MiBACT</a:t>
            </a:r>
            <a:r>
              <a:rPr kumimoji="1" lang="it-IT" sz="1400" b="1" kern="1200" dirty="0" smtClean="0">
                <a:solidFill>
                  <a:schemeClr val="bg2"/>
                </a:solidFill>
                <a:latin typeface="Arial" charset="0"/>
                <a:ea typeface="ＭＳ Ｐゴシック" charset="-128"/>
                <a:cs typeface="+mn-cs"/>
              </a:rPr>
              <a:t> abbia tenuto conto solo dei compensi per copia privata richiesti  in Francia e in Germania, e che le tariffe richieste non sono in linea con la media europea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86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indent="-177800" algn="just" defTabSz="914400" rtl="0" eaLnBrk="0" fontAlgn="base" latinLnBrk="0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it-IT" sz="1400" dirty="0" smtClean="0">
                <a:solidFill>
                  <a:schemeClr val="tx2"/>
                </a:solidFill>
              </a:rPr>
              <a:t>L’evoluzione delle tecnologie digitali ha </a:t>
            </a:r>
            <a:r>
              <a:rPr lang="it-IT" sz="1400" u="sng" dirty="0" smtClean="0">
                <a:solidFill>
                  <a:schemeClr val="tx2"/>
                </a:solidFill>
              </a:rPr>
              <a:t>quasi azzerato</a:t>
            </a:r>
            <a:r>
              <a:rPr lang="it-IT" sz="1400" dirty="0" smtClean="0">
                <a:solidFill>
                  <a:schemeClr val="tx2"/>
                </a:solidFill>
              </a:rPr>
              <a:t> il fenomeno della cosiddetta “copia privata”.</a:t>
            </a:r>
            <a:endParaRPr kumimoji="1" lang="it-IT" sz="2400" b="1" kern="1200" dirty="0" smtClean="0">
              <a:solidFill>
                <a:srgbClr val="FFC000"/>
              </a:solidFill>
              <a:latin typeface="Arial" charset="0"/>
              <a:ea typeface="ＭＳ Ｐゴシック" charset="-128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46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just" defTabSz="914400" rtl="0" eaLnBrk="0" fontAlgn="base" latinLnBrk="0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it-IT" sz="1400" b="0" dirty="0" smtClean="0">
                <a:solidFill>
                  <a:schemeClr val="tx2"/>
                </a:solidFill>
              </a:rPr>
              <a:t>Particolarità dello streaming è l’assenza di un’effettiva acquisizione del prodotto dell’ingegno e l’utilizzo, per questa modalità di fruizione dei contenuti, gli </a:t>
            </a:r>
            <a:r>
              <a:rPr lang="it-IT" sz="1400" b="0" dirty="0" err="1" smtClean="0">
                <a:solidFill>
                  <a:schemeClr val="tx2"/>
                </a:solidFill>
              </a:rPr>
              <a:t>smartphone</a:t>
            </a:r>
            <a:r>
              <a:rPr lang="it-IT" sz="1400" b="0" dirty="0" smtClean="0">
                <a:solidFill>
                  <a:schemeClr val="tx2"/>
                </a:solidFill>
              </a:rPr>
              <a:t> e i </a:t>
            </a:r>
            <a:r>
              <a:rPr lang="it-IT" sz="1400" b="0" dirty="0" err="1" smtClean="0">
                <a:solidFill>
                  <a:schemeClr val="tx2"/>
                </a:solidFill>
              </a:rPr>
              <a:t>tablet</a:t>
            </a:r>
            <a:r>
              <a:rPr lang="it-IT" sz="1400" b="0" dirty="0" smtClean="0">
                <a:solidFill>
                  <a:schemeClr val="tx2"/>
                </a:solidFill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724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1400" dirty="0" smtClean="0">
                <a:solidFill>
                  <a:srgbClr val="FF0000"/>
                </a:solidFill>
              </a:rPr>
              <a:t>le tariffe previste nel 2009 dal decreto Bondi, non riflettevano il carattere residuale che il legislatore assegna espressamente al compenso . I dati dell'ultimo bilancio certificato  Siae  sono inequivocabili: su un gettito totale per diritto d'autore pari a  </a:t>
            </a:r>
            <a:r>
              <a:rPr lang="it-IT" sz="1400" dirty="0" err="1" smtClean="0">
                <a:solidFill>
                  <a:srgbClr val="FF0000"/>
                </a:solidFill>
              </a:rPr>
              <a:t>Mil</a:t>
            </a:r>
            <a:r>
              <a:rPr lang="it-IT" sz="1400" dirty="0" smtClean="0">
                <a:solidFill>
                  <a:srgbClr val="FF0000"/>
                </a:solidFill>
              </a:rPr>
              <a:t> € 600, la parte derivante dai contributi per equo compenso viene dichiarata in  </a:t>
            </a:r>
            <a:r>
              <a:rPr lang="it-IT" sz="1400" dirty="0" err="1" smtClean="0">
                <a:solidFill>
                  <a:srgbClr val="FF0000"/>
                </a:solidFill>
              </a:rPr>
              <a:t>Mil</a:t>
            </a:r>
            <a:r>
              <a:rPr lang="it-IT" sz="1400" dirty="0" smtClean="0">
                <a:solidFill>
                  <a:srgbClr val="FF0000"/>
                </a:solidFill>
              </a:rPr>
              <a:t> € 72: ben il 12% . Con le tariffe annunciate, a parità di gettito non dovuto per compenso per copia privata , la raccolta complessiva sarebbe quindi pari a </a:t>
            </a:r>
            <a:r>
              <a:rPr lang="it-IT" sz="1400" dirty="0" err="1" smtClean="0">
                <a:solidFill>
                  <a:srgbClr val="FF0000"/>
                </a:solidFill>
              </a:rPr>
              <a:t>Mil</a:t>
            </a:r>
            <a:r>
              <a:rPr lang="it-IT" sz="1400" dirty="0" smtClean="0">
                <a:solidFill>
                  <a:srgbClr val="FF0000"/>
                </a:solidFill>
              </a:rPr>
              <a:t> € 678, di cui 150 dovuti a raccolta per equo compenso rappresentando cosi oltre il 22%. Il dettato del decreto viene dunque totalmente snaturato</a:t>
            </a:r>
            <a:endParaRPr lang="it-IT" altLang="it-I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07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81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7886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455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996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46225"/>
            <a:ext cx="7766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</a:t>
            </a:r>
          </a:p>
          <a:p>
            <a:pPr lvl="1"/>
            <a:r>
              <a:rPr lang="it-IT" altLang="it-IT" smtClean="0"/>
              <a:t>Fare clic per modificare gli stili del testo</a:t>
            </a:r>
          </a:p>
          <a:p>
            <a:pPr lvl="2"/>
            <a:r>
              <a:rPr lang="it-IT" altLang="it-IT" smtClean="0"/>
              <a:t>Fare clic per modificare gli stili del testo</a:t>
            </a:r>
          </a:p>
          <a:p>
            <a:pPr lvl="1"/>
            <a:endParaRPr lang="it-IT" altLang="it-IT" smtClean="0"/>
          </a:p>
          <a:p>
            <a:pPr lvl="1"/>
            <a:endParaRPr lang="it-IT" altLang="it-IT" smtClean="0"/>
          </a:p>
          <a:p>
            <a:pPr lvl="2"/>
            <a:endParaRPr lang="it-IT" altLang="it-IT" smtClean="0"/>
          </a:p>
          <a:p>
            <a:pPr lvl="3"/>
            <a:endParaRPr lang="it-IT" altLang="it-IT" smtClean="0"/>
          </a:p>
          <a:p>
            <a:pPr lvl="4"/>
            <a:endParaRPr lang="it-IT" altLang="it-IT" smtClean="0"/>
          </a:p>
        </p:txBody>
      </p:sp>
      <p:sp>
        <p:nvSpPr>
          <p:cNvPr id="1028" name="Rectangle 44"/>
          <p:cNvSpPr>
            <a:spLocks noChangeArrowheads="1"/>
          </p:cNvSpPr>
          <p:nvPr/>
        </p:nvSpPr>
        <p:spPr bwMode="auto">
          <a:xfrm>
            <a:off x="1752600" y="3527425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29" name="Rectangle 45"/>
          <p:cNvSpPr>
            <a:spLocks noChangeArrowheads="1"/>
          </p:cNvSpPr>
          <p:nvPr/>
        </p:nvSpPr>
        <p:spPr bwMode="auto">
          <a:xfrm>
            <a:off x="3519488" y="281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2" rIns="92064" bIns="46032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0" name="Rectangle 1078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defRPr/>
            </a:pPr>
            <a:endParaRPr kumimoji="1" lang="it-IT" altLang="it-IT" sz="4000" smtClean="0">
              <a:solidFill>
                <a:srgbClr val="336699"/>
              </a:solidFill>
            </a:endParaRPr>
          </a:p>
        </p:txBody>
      </p:sp>
      <p:sp>
        <p:nvSpPr>
          <p:cNvPr id="1031" name="Rectangle 108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8113"/>
            <a:ext cx="856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della slide</a:t>
            </a:r>
          </a:p>
        </p:txBody>
      </p:sp>
      <p:pic>
        <p:nvPicPr>
          <p:cNvPr id="1032" name="Picture 10" descr="trasp_norma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288"/>
            <a:ext cx="28749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1E5C-62A8-4307-8FAD-14F0AB75C05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000" b="1">
          <a:solidFill>
            <a:srgbClr val="336699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5000"/>
        <a:buFont typeface="Wingdings" pitchFamily="2" charset="2"/>
        <a:buChar char="l"/>
        <a:defRPr kumimoji="1" sz="2000">
          <a:solidFill>
            <a:srgbClr val="336699"/>
          </a:solidFill>
          <a:latin typeface="+mn-lt"/>
          <a:ea typeface="ＭＳ Ｐゴシック" charset="-128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Char char="§"/>
        <a:defRPr kumimoji="1">
          <a:solidFill>
            <a:srgbClr val="336699"/>
          </a:solidFill>
          <a:latin typeface="+mn-lt"/>
          <a:ea typeface="ＭＳ Ｐゴシック" charset="-128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-"/>
        <a:defRPr kumimoji="1" sz="1600">
          <a:solidFill>
            <a:srgbClr val="336699"/>
          </a:solidFill>
          <a:latin typeface="+mn-lt"/>
          <a:ea typeface="ＭＳ Ｐゴシック" charset="-128"/>
        </a:defRPr>
      </a:lvl3pPr>
      <a:lvl4pPr marL="1562100" indent="-228600" algn="just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-"/>
        <a:defRPr kumimoji="1" sz="1400">
          <a:solidFill>
            <a:srgbClr val="336699"/>
          </a:solidFill>
          <a:latin typeface="+mn-lt"/>
          <a:ea typeface="ＭＳ Ｐゴシック" charset="-128"/>
        </a:defRPr>
      </a:lvl4pPr>
      <a:lvl5pPr marL="1981200" indent="-228600" algn="just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336699"/>
          </a:solidFill>
          <a:latin typeface="+mn-lt"/>
          <a:ea typeface="ＭＳ Ｐゴシック" charset="-128"/>
        </a:defRPr>
      </a:lvl5pPr>
      <a:lvl6pPr marL="2438400" indent="-228600" algn="just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336699"/>
          </a:solidFill>
          <a:latin typeface="+mn-lt"/>
          <a:ea typeface="ＭＳ Ｐゴシック" charset="-128"/>
        </a:defRPr>
      </a:lvl6pPr>
      <a:lvl7pPr marL="2895600" indent="-228600" algn="just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336699"/>
          </a:solidFill>
          <a:latin typeface="+mn-lt"/>
          <a:ea typeface="ＭＳ Ｐゴシック" charset="-128"/>
        </a:defRPr>
      </a:lvl7pPr>
      <a:lvl8pPr marL="3352800" indent="-228600" algn="just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336699"/>
          </a:solidFill>
          <a:latin typeface="+mn-lt"/>
          <a:ea typeface="ＭＳ Ｐゴシック" charset="-128"/>
        </a:defRPr>
      </a:lvl8pPr>
      <a:lvl9pPr marL="3810000" indent="-228600" algn="just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336699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24936" cy="2952328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it-IT" dirty="0" smtClean="0"/>
              <a:t>CONFERENZA STAMPA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cap="all" dirty="0"/>
              <a:t>Copia Privata: I NUMERI E I PERCHE’ l’Industria Digitale </a:t>
            </a:r>
            <a:r>
              <a:rPr lang="it-IT" sz="3200" cap="all" dirty="0" err="1"/>
              <a:t>e’</a:t>
            </a:r>
            <a:r>
              <a:rPr lang="it-IT" sz="3200" cap="all" dirty="0"/>
              <a:t> contraria all’aumento dei </a:t>
            </a:r>
            <a:r>
              <a:rPr lang="it-IT" sz="3200" cap="all" dirty="0" smtClean="0"/>
              <a:t>compensi</a:t>
            </a:r>
            <a:br>
              <a:rPr lang="it-IT" sz="3200" cap="all" dirty="0" smtClean="0"/>
            </a:b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50296"/>
            <a:ext cx="6400800" cy="478904"/>
          </a:xfrm>
        </p:spPr>
        <p:txBody>
          <a:bodyPr/>
          <a:lstStyle/>
          <a:p>
            <a:r>
              <a:rPr lang="it-IT" b="1" dirty="0" smtClean="0"/>
              <a:t>26 GIUGNO 2014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36552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220578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600" dirty="0" smtClean="0">
                <a:solidFill>
                  <a:schemeClr val="tx2"/>
                </a:solidFill>
                <a:latin typeface="+mj-lt"/>
                <a:cs typeface="+mj-cs"/>
              </a:rPr>
              <a:t>IL RAFFRONTO EUROPEO SUL GETTITO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8040" y="5271591"/>
            <a:ext cx="796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b="0" dirty="0" smtClean="0">
                <a:solidFill>
                  <a:srgbClr val="414141"/>
                </a:solidFill>
              </a:rPr>
              <a:t>In Germania l’industria sta discutendo i ricorsi</a:t>
            </a:r>
          </a:p>
          <a:p>
            <a:pPr algn="l"/>
            <a:r>
              <a:rPr lang="it-IT" sz="1200" b="0" dirty="0" smtClean="0">
                <a:solidFill>
                  <a:srgbClr val="414141"/>
                </a:solidFill>
              </a:rPr>
              <a:t>In spagna il compenso per copia privata è stato abolito nel 2012 e vi è solo un gettito residuo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970767" y="796642"/>
            <a:ext cx="294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10000"/>
                  </a:schemeClr>
                </a:solidFill>
              </a:rPr>
              <a:t>Gettito pro capite 2012</a:t>
            </a:r>
            <a:endParaRPr lang="it-IT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23728" y="5950877"/>
            <a:ext cx="66247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50" b="0" i="1" dirty="0">
                <a:solidFill>
                  <a:schemeClr val="tx2"/>
                </a:solidFill>
              </a:rPr>
              <a:t>Fonte: rapporto de </a:t>
            </a:r>
            <a:r>
              <a:rPr lang="it-IT" sz="1050" b="0" i="1" dirty="0" err="1">
                <a:solidFill>
                  <a:schemeClr val="tx2"/>
                </a:solidFill>
              </a:rPr>
              <a:t>Thuiskopie</a:t>
            </a:r>
            <a:r>
              <a:rPr lang="it-IT" sz="1050" b="0" i="1" dirty="0">
                <a:solidFill>
                  <a:schemeClr val="tx2"/>
                </a:solidFill>
              </a:rPr>
              <a:t>  </a:t>
            </a:r>
            <a:r>
              <a:rPr lang="it-IT" sz="1050" b="0" i="1" dirty="0" smtClean="0">
                <a:solidFill>
                  <a:schemeClr val="tx2"/>
                </a:solidFill>
              </a:rPr>
              <a:t>2013  </a:t>
            </a:r>
            <a:r>
              <a:rPr lang="it-IT" sz="1050" b="0" i="1" dirty="0">
                <a:solidFill>
                  <a:schemeClr val="tx2"/>
                </a:solidFill>
              </a:rPr>
              <a:t>analisi 20paesi su </a:t>
            </a:r>
            <a:r>
              <a:rPr lang="it-IT" sz="1050" b="0" i="1" dirty="0" smtClean="0">
                <a:solidFill>
                  <a:schemeClr val="tx2"/>
                </a:solidFill>
              </a:rPr>
              <a:t>28</a:t>
            </a:r>
            <a:endParaRPr lang="it-IT" sz="1050" b="0" i="1" dirty="0">
              <a:solidFill>
                <a:schemeClr val="tx2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937789"/>
              </p:ext>
            </p:extLst>
          </p:nvPr>
        </p:nvGraphicFramePr>
        <p:xfrm>
          <a:off x="611560" y="1412776"/>
          <a:ext cx="784887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08716" y="2884874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Media  EU € 0,65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</a:rPr>
              <a:t>€ 1,18</a:t>
            </a:r>
            <a:r>
              <a:rPr lang="it-IT" sz="1800" dirty="0" smtClean="0"/>
              <a:t> </a:t>
            </a:r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99892" y="148478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€ 2,51</a:t>
            </a:r>
            <a:endParaRPr lang="it-IT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971600" y="3284984"/>
            <a:ext cx="7344816" cy="0"/>
          </a:xfrm>
          <a:prstGeom prst="line">
            <a:avLst/>
          </a:prstGeom>
          <a:solidFill>
            <a:srgbClr val="0033CC"/>
          </a:solidFill>
          <a:ln w="19050" cap="flat" cmpd="sng" algn="ctr">
            <a:solidFill>
              <a:srgbClr val="0076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C671E5C-62A8-4307-8FAD-14F0AB75C058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1693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16632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600" dirty="0" smtClean="0">
                <a:solidFill>
                  <a:schemeClr val="tx2"/>
                </a:solidFill>
                <a:latin typeface="+mj-lt"/>
                <a:cs typeface="+mj-cs"/>
              </a:rPr>
              <a:t>Incidenza raccolta copia privata italiana in Europa</a:t>
            </a:r>
            <a:endParaRPr kumimoji="1" lang="it-IT" sz="26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891297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1" lang="it-IT" sz="1400" dirty="0" smtClean="0">
                <a:solidFill>
                  <a:srgbClr val="336699"/>
                </a:solidFill>
                <a:latin typeface="Arial"/>
                <a:cs typeface="+mj-cs"/>
              </a:rPr>
              <a:t>Secondo il rapporto </a:t>
            </a:r>
            <a:r>
              <a:rPr kumimoji="1" lang="it-IT" sz="1400" dirty="0" err="1" smtClean="0">
                <a:solidFill>
                  <a:srgbClr val="336699"/>
                </a:solidFill>
                <a:latin typeface="Arial"/>
                <a:cs typeface="+mj-cs"/>
              </a:rPr>
              <a:t>Castex</a:t>
            </a:r>
            <a:r>
              <a:rPr kumimoji="1" lang="it-IT" sz="1400" dirty="0" smtClean="0">
                <a:solidFill>
                  <a:srgbClr val="336699"/>
                </a:solidFill>
                <a:latin typeface="Arial"/>
                <a:cs typeface="+mj-cs"/>
              </a:rPr>
              <a:t> il gettito 2012 dei compensi per copia privata ha raggiunto in Europa la cifra di 600 mln. </a:t>
            </a:r>
            <a:endParaRPr kumimoji="1" lang="it-IT" sz="1400" dirty="0">
              <a:solidFill>
                <a:srgbClr val="336699"/>
              </a:solidFill>
              <a:latin typeface="Arial"/>
              <a:cs typeface="+mj-cs"/>
            </a:endParaRPr>
          </a:p>
          <a:p>
            <a:pPr lvl="0" algn="just"/>
            <a:r>
              <a:rPr kumimoji="1" lang="it-IT" sz="1400" dirty="0" smtClean="0">
                <a:solidFill>
                  <a:srgbClr val="336699"/>
                </a:solidFill>
                <a:latin typeface="Arial"/>
                <a:cs typeface="+mj-cs"/>
              </a:rPr>
              <a:t>Con il nuovo decreto il gettito il corrisposto dall’Italia sarebbe pari al 25% della raccolta complessiva europea a fronte di un rapporto tra il </a:t>
            </a:r>
            <a:r>
              <a:rPr kumimoji="1" lang="it-IT" sz="1400" dirty="0" err="1" smtClean="0">
                <a:solidFill>
                  <a:srgbClr val="336699"/>
                </a:solidFill>
                <a:latin typeface="Arial"/>
                <a:cs typeface="+mj-cs"/>
              </a:rPr>
              <a:t>Pil</a:t>
            </a:r>
            <a:r>
              <a:rPr kumimoji="1" lang="it-IT" sz="1400" dirty="0" smtClean="0">
                <a:solidFill>
                  <a:srgbClr val="336699"/>
                </a:solidFill>
                <a:latin typeface="Arial"/>
                <a:cs typeface="+mj-cs"/>
              </a:rPr>
              <a:t> italiano ed il </a:t>
            </a:r>
            <a:r>
              <a:rPr kumimoji="1" lang="it-IT" sz="1400" dirty="0" err="1" smtClean="0">
                <a:solidFill>
                  <a:srgbClr val="336699"/>
                </a:solidFill>
                <a:latin typeface="Arial"/>
                <a:cs typeface="+mj-cs"/>
              </a:rPr>
              <a:t>Pil</a:t>
            </a:r>
            <a:r>
              <a:rPr kumimoji="1" lang="it-IT" sz="1400" dirty="0" smtClean="0">
                <a:solidFill>
                  <a:srgbClr val="336699"/>
                </a:solidFill>
                <a:latin typeface="Arial"/>
                <a:cs typeface="+mj-cs"/>
              </a:rPr>
              <a:t> espresso dalla somma dei PIL dei Paesi che concorrono alla raccolta totale pari al 15%</a:t>
            </a:r>
            <a:endParaRPr kumimoji="1" lang="it-IT" sz="1400" dirty="0">
              <a:solidFill>
                <a:srgbClr val="336699"/>
              </a:solidFill>
              <a:latin typeface="Arial"/>
              <a:cs typeface="+mj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10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929356" y="2492896"/>
            <a:ext cx="460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Totale raccolta in Europa: 600 Mln € </a:t>
            </a:r>
            <a:endParaRPr lang="it-IT" dirty="0">
              <a:solidFill>
                <a:schemeClr val="bg2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868536"/>
              </p:ext>
            </p:extLst>
          </p:nvPr>
        </p:nvGraphicFramePr>
        <p:xfrm>
          <a:off x="1763688" y="2728854"/>
          <a:ext cx="5688632" cy="365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26944" y="3197025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Italia: 157 Mln € (25%) 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039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17811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it-IT" sz="1800" dirty="0">
              <a:solidFill>
                <a:srgbClr val="336699"/>
              </a:solidFill>
              <a:latin typeface="+mj-lt"/>
              <a:cs typeface="+mj-cs"/>
            </a:endParaRPr>
          </a:p>
          <a:p>
            <a:pPr algn="just"/>
            <a:endParaRPr kumimoji="1" lang="it-IT" sz="1400" dirty="0">
              <a:solidFill>
                <a:srgbClr val="336699"/>
              </a:solidFill>
              <a:latin typeface="+mj-lt"/>
              <a:cs typeface="+mj-cs"/>
            </a:endParaRPr>
          </a:p>
          <a:p>
            <a:pPr algn="just"/>
            <a:r>
              <a:rPr kumimoji="1" lang="it-IT" sz="1400" dirty="0">
                <a:solidFill>
                  <a:srgbClr val="336699"/>
                </a:solidFill>
                <a:latin typeface="+mj-lt"/>
                <a:cs typeface="+mj-cs"/>
              </a:rPr>
              <a:t>	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15118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' </a:t>
            </a:r>
            <a:r>
              <a:rPr lang="it-IT" dirty="0" smtClean="0"/>
              <a:t> compenso </a:t>
            </a:r>
            <a:r>
              <a:rPr lang="it-IT" dirty="0"/>
              <a:t>rappresentando cosi oltre il 22%. Il dettato del decreto viene dunque totalmente snaturato.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076872"/>
              </p:ext>
            </p:extLst>
          </p:nvPr>
        </p:nvGraphicFramePr>
        <p:xfrm>
          <a:off x="251520" y="2210941"/>
          <a:ext cx="3851920" cy="240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392942"/>
              </p:ext>
            </p:extLst>
          </p:nvPr>
        </p:nvGraphicFramePr>
        <p:xfrm>
          <a:off x="4132430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60918" y="232192"/>
            <a:ext cx="817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Composizione gettito per diritto d’autore: 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la non residualità dell’equo compenso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3509" y="1609055"/>
            <a:ext cx="3902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Compenso per copia privata 2012: 72 Mln € 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22595" y="1609054"/>
            <a:ext cx="400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Compenso per copia privata 2014: 157 Mln € 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1673" y="4994012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2012</a:t>
            </a:r>
            <a:br>
              <a:rPr lang="it-IT" sz="1400" dirty="0" smtClean="0">
                <a:solidFill>
                  <a:srgbClr val="000000"/>
                </a:solidFill>
              </a:rPr>
            </a:br>
            <a:r>
              <a:rPr lang="it-IT" sz="1400" dirty="0" smtClean="0">
                <a:solidFill>
                  <a:srgbClr val="000000"/>
                </a:solidFill>
              </a:rPr>
              <a:t>Gettito complessivo diritto d’autore: 600 Mln €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290108" y="4994012"/>
            <a:ext cx="406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Ipotesi nuove tariffe 2014</a:t>
            </a:r>
            <a:br>
              <a:rPr lang="it-IT" sz="1400" dirty="0" smtClean="0">
                <a:solidFill>
                  <a:srgbClr val="000000"/>
                </a:solidFill>
              </a:rPr>
            </a:br>
            <a:r>
              <a:rPr lang="it-IT" sz="1400" dirty="0" smtClean="0">
                <a:solidFill>
                  <a:srgbClr val="000000"/>
                </a:solidFill>
              </a:rPr>
              <a:t>Gettito complessivo diritto d’autore: 678Mln €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C671E5C-62A8-4307-8FAD-14F0AB75C05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014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z="1400" smtClean="0"/>
              <a:t>12</a:t>
            </a:fld>
            <a:endParaRPr lang="it-IT" sz="1400"/>
          </a:p>
        </p:txBody>
      </p:sp>
      <p:sp>
        <p:nvSpPr>
          <p:cNvPr id="11" name="CasellaDiTesto 10"/>
          <p:cNvSpPr txBox="1"/>
          <p:nvPr/>
        </p:nvSpPr>
        <p:spPr>
          <a:xfrm>
            <a:off x="176109" y="874455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dirty="0">
                <a:solidFill>
                  <a:srgbClr val="0070C0"/>
                </a:solidFill>
              </a:rPr>
              <a:t>Non c’è nessuna motivazione oggettivamente sostenibile per giustificare un </a:t>
            </a:r>
            <a:r>
              <a:rPr lang="it-IT" b="0" dirty="0" smtClean="0">
                <a:solidFill>
                  <a:srgbClr val="0070C0"/>
                </a:solidFill>
              </a:rPr>
              <a:t>aumento spropositato </a:t>
            </a:r>
            <a:r>
              <a:rPr lang="it-IT" b="0" dirty="0">
                <a:solidFill>
                  <a:srgbClr val="0070C0"/>
                </a:solidFill>
              </a:rPr>
              <a:t>che </a:t>
            </a:r>
            <a:r>
              <a:rPr lang="it-IT" b="0" dirty="0" smtClean="0">
                <a:solidFill>
                  <a:srgbClr val="0070C0"/>
                </a:solidFill>
              </a:rPr>
              <a:t>graverà sui </a:t>
            </a:r>
            <a:r>
              <a:rPr lang="it-IT" b="0" dirty="0">
                <a:solidFill>
                  <a:srgbClr val="0070C0"/>
                </a:solidFill>
              </a:rPr>
              <a:t>consumatori e sui </a:t>
            </a:r>
            <a:r>
              <a:rPr lang="it-IT" b="0" dirty="0" smtClean="0">
                <a:solidFill>
                  <a:srgbClr val="0070C0"/>
                </a:solidFill>
              </a:rPr>
              <a:t>costruttori;</a:t>
            </a:r>
            <a:endParaRPr lang="it-IT" b="0" dirty="0">
              <a:solidFill>
                <a:srgbClr val="0070C0"/>
              </a:solidFill>
            </a:endParaRPr>
          </a:p>
          <a:p>
            <a:pPr algn="just"/>
            <a:endParaRPr lang="it-IT" b="0" dirty="0">
              <a:solidFill>
                <a:srgbClr val="0070C0"/>
              </a:solidFill>
            </a:endParaRPr>
          </a:p>
          <a:p>
            <a:pPr algn="just"/>
            <a:r>
              <a:rPr lang="it-IT" b="0" dirty="0" smtClean="0">
                <a:solidFill>
                  <a:srgbClr val="0070C0"/>
                </a:solidFill>
              </a:rPr>
              <a:t>Il decreto snatura la residualità del compenso per copia privata;</a:t>
            </a:r>
          </a:p>
          <a:p>
            <a:pPr algn="just"/>
            <a:endParaRPr lang="it-IT" b="0" dirty="0">
              <a:solidFill>
                <a:srgbClr val="0070C0"/>
              </a:solidFill>
            </a:endParaRPr>
          </a:p>
          <a:p>
            <a:pPr algn="just"/>
            <a:r>
              <a:rPr lang="it-IT" b="0" dirty="0" smtClean="0">
                <a:solidFill>
                  <a:srgbClr val="0070C0"/>
                </a:solidFill>
              </a:rPr>
              <a:t>Non si può ritenere più un compenso ma un sussidio </a:t>
            </a:r>
            <a:r>
              <a:rPr lang="it-IT" b="0" dirty="0">
                <a:solidFill>
                  <a:srgbClr val="0070C0"/>
                </a:solidFill>
              </a:rPr>
              <a:t>da </a:t>
            </a:r>
            <a:r>
              <a:rPr lang="it-IT" b="0" dirty="0" smtClean="0">
                <a:solidFill>
                  <a:srgbClr val="0070C0"/>
                </a:solidFill>
              </a:rPr>
              <a:t>un’industria all’altra</a:t>
            </a:r>
            <a:r>
              <a:rPr lang="it-IT" b="0" dirty="0">
                <a:solidFill>
                  <a:srgbClr val="0070C0"/>
                </a:solidFill>
              </a:rPr>
              <a:t>;</a:t>
            </a:r>
            <a:endParaRPr lang="it-IT" b="0" dirty="0" smtClean="0">
              <a:solidFill>
                <a:srgbClr val="0070C0"/>
              </a:solidFill>
            </a:endParaRPr>
          </a:p>
          <a:p>
            <a:pPr algn="just"/>
            <a:endParaRPr lang="it-IT" b="0" dirty="0">
              <a:solidFill>
                <a:srgbClr val="0070C0"/>
              </a:solidFill>
            </a:endParaRPr>
          </a:p>
          <a:p>
            <a:pPr algn="just"/>
            <a:r>
              <a:rPr lang="it-IT" b="0" dirty="0" smtClean="0">
                <a:solidFill>
                  <a:srgbClr val="0070C0"/>
                </a:solidFill>
              </a:rPr>
              <a:t>L’aumento avrà un impatto sulla dinamica dei prezzi.</a:t>
            </a:r>
            <a:endParaRPr lang="it-IT" b="0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6110" y="455383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REVISIONE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DELL’ISTITUTO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DEL COMPENSO PER COPIA PRIVATA</a:t>
            </a: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 PIU’ EFFICIENTE ED EFFICACE SISTEMA DI RACCOLTA E  DISTRIBUZIONE DELLE LEVIES A FAVORE DEGLI AUTORI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40854" y="3717032"/>
            <a:ext cx="346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COSA CHIEDIAMO 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22057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CONCLUSIONI E PROPOSTE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97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7561"/>
            <a:ext cx="82089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t-IT" sz="2800" cap="all" dirty="0" smtClean="0">
                <a:solidFill>
                  <a:srgbClr val="336699"/>
                </a:solidFill>
                <a:latin typeface="+mn-lt"/>
              </a:rPr>
              <a:t>Il DECRETO </a:t>
            </a:r>
            <a:r>
              <a:rPr kumimoji="1" lang="it-IT" sz="2800" cap="all" dirty="0" err="1" smtClean="0">
                <a:solidFill>
                  <a:srgbClr val="336699"/>
                </a:solidFill>
                <a:latin typeface="+mn-lt"/>
              </a:rPr>
              <a:t>Mibac</a:t>
            </a:r>
            <a:endParaRPr kumimoji="1" lang="it-IT" sz="2800" cap="all" dirty="0" smtClean="0">
              <a:solidFill>
                <a:srgbClr val="336699"/>
              </a:solidFill>
              <a:latin typeface="+mn-lt"/>
            </a:endParaRPr>
          </a:p>
          <a:p>
            <a:endParaRPr kumimoji="1" lang="it-IT" sz="2800" cap="all" dirty="0">
              <a:solidFill>
                <a:srgbClr val="336699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tabLst>
                <a:tab pos="0" algn="l"/>
              </a:tabLst>
            </a:pPr>
            <a:r>
              <a:rPr kumimoji="1" lang="it-IT" b="0" cap="all" dirty="0">
                <a:solidFill>
                  <a:srgbClr val="336699"/>
                </a:solidFill>
                <a:latin typeface="+mn-lt"/>
              </a:rPr>
              <a:t>Un aumento </a:t>
            </a:r>
            <a:r>
              <a:rPr kumimoji="1" lang="it-IT" b="0" cap="all" dirty="0" smtClean="0">
                <a:solidFill>
                  <a:srgbClr val="336699"/>
                </a:solidFill>
                <a:latin typeface="+mn-lt"/>
              </a:rPr>
              <a:t>ingiustificato: </a:t>
            </a:r>
            <a:r>
              <a:rPr kumimoji="1" lang="it-IT" b="0" cap="all" dirty="0">
                <a:solidFill>
                  <a:srgbClr val="336699"/>
                </a:solidFill>
                <a:latin typeface="+mn-lt"/>
              </a:rPr>
              <a:t>2,5 </a:t>
            </a:r>
            <a:r>
              <a:rPr kumimoji="1" lang="it-IT" b="0" cap="all" dirty="0" smtClean="0">
                <a:solidFill>
                  <a:srgbClr val="336699"/>
                </a:solidFill>
                <a:latin typeface="+mn-lt"/>
              </a:rPr>
              <a:t>volte IL gettito del 2013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0" algn="l"/>
              </a:tabLst>
            </a:pPr>
            <a:endParaRPr kumimoji="1" lang="it-IT" b="0" cap="all" dirty="0">
              <a:solidFill>
                <a:srgbClr val="336699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tabLst>
                <a:tab pos="0" algn="l"/>
              </a:tabLst>
            </a:pPr>
            <a:r>
              <a:rPr kumimoji="1" lang="it-IT" b="0" cap="all" dirty="0" smtClean="0">
                <a:solidFill>
                  <a:srgbClr val="336699"/>
                </a:solidFill>
                <a:latin typeface="+mn-lt"/>
              </a:rPr>
              <a:t>Non riflette l’evoluzione delle tecnologie</a:t>
            </a:r>
          </a:p>
          <a:p>
            <a:pPr marL="342900" indent="-342900" algn="just">
              <a:buFont typeface="Arial" pitchFamily="34" charset="0"/>
              <a:buChar char="•"/>
            </a:pPr>
            <a:endParaRPr kumimoji="1" lang="it-IT" b="0" cap="all" dirty="0" smtClean="0">
              <a:solidFill>
                <a:srgbClr val="336699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kumimoji="1" lang="it-IT" b="0" cap="all" dirty="0" smtClean="0">
                <a:solidFill>
                  <a:srgbClr val="336699"/>
                </a:solidFill>
                <a:latin typeface="+mn-lt"/>
              </a:rPr>
              <a:t>Non riflette le mutate abitudini di consumo</a:t>
            </a:r>
          </a:p>
          <a:p>
            <a:pPr algn="just"/>
            <a:endParaRPr kumimoji="1" lang="it-IT" b="0" cap="all" dirty="0" smtClean="0">
              <a:solidFill>
                <a:srgbClr val="336699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kumimoji="1" lang="it-IT" b="0" cap="all" dirty="0" smtClean="0">
                <a:solidFill>
                  <a:srgbClr val="336699"/>
                </a:solidFill>
                <a:latin typeface="+mn-lt"/>
              </a:rPr>
              <a:t>Ci DISALLINEA RISPETTO </a:t>
            </a:r>
            <a:r>
              <a:rPr kumimoji="1" lang="it-IT" b="0" cap="all" dirty="0" err="1" smtClean="0">
                <a:solidFill>
                  <a:srgbClr val="336699"/>
                </a:solidFill>
                <a:latin typeface="+mn-lt"/>
              </a:rPr>
              <a:t>All’europa</a:t>
            </a:r>
            <a:endParaRPr kumimoji="1" lang="it-IT" b="0" cap="all" dirty="0" smtClean="0">
              <a:solidFill>
                <a:srgbClr val="336699"/>
              </a:solidFill>
              <a:latin typeface="+mn-lt"/>
            </a:endParaRPr>
          </a:p>
          <a:p>
            <a:pPr algn="just"/>
            <a:endParaRPr kumimoji="1" lang="it-IT" b="0" cap="all" dirty="0" smtClean="0">
              <a:solidFill>
                <a:srgbClr val="336699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kumimoji="1" lang="it-IT" b="0" cap="all" dirty="0" smtClean="0">
                <a:solidFill>
                  <a:srgbClr val="336699"/>
                </a:solidFill>
                <a:latin typeface="+mn-lt"/>
              </a:rPr>
              <a:t>Da’ un segnale fortemente negativo verso la diffusione delle nuove tecnologie</a:t>
            </a:r>
          </a:p>
          <a:p>
            <a:pPr algn="just"/>
            <a:r>
              <a:rPr kumimoji="1" lang="it-IT" sz="2800" cap="all" dirty="0">
                <a:solidFill>
                  <a:srgbClr val="336699"/>
                </a:solidFill>
                <a:latin typeface="+mn-lt"/>
              </a:rPr>
              <a:t/>
            </a:r>
            <a:br>
              <a:rPr kumimoji="1" lang="it-IT" sz="2800" cap="all" dirty="0">
                <a:solidFill>
                  <a:srgbClr val="336699"/>
                </a:solidFill>
                <a:latin typeface="+mn-lt"/>
              </a:rPr>
            </a:br>
            <a:endParaRPr kumimoji="1" lang="it-IT" sz="2800" cap="all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3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C671E5C-62A8-4307-8FAD-14F0AB75C058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4057" y="15902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it-IT" sz="2400" dirty="0" smtClean="0">
                <a:solidFill>
                  <a:schemeClr val="tx2"/>
                </a:solidFill>
                <a:latin typeface="+mj-lt"/>
                <a:cs typeface="+mj-cs"/>
              </a:rPr>
              <a:t>I COMPENSI PREVISTI DAL DECRETO MIBAC</a:t>
            </a:r>
            <a:endParaRPr lang="it-IT" sz="1100" dirty="0" smtClean="0">
              <a:solidFill>
                <a:schemeClr val="tx2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7C671E5C-62A8-4307-8FAD-14F0AB75C058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20465"/>
              </p:ext>
            </p:extLst>
          </p:nvPr>
        </p:nvGraphicFramePr>
        <p:xfrm>
          <a:off x="251519" y="908720"/>
          <a:ext cx="8568951" cy="410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339"/>
                <a:gridCol w="1650022"/>
                <a:gridCol w="1133071"/>
                <a:gridCol w="1171185"/>
                <a:gridCol w="1672046"/>
                <a:gridCol w="1352288"/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NUOVI PRODOTTI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CAPACITA’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ITALIA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FRANCIA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GERMANIA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it-IT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CD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700 MB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€ 0,10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€ 0,35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Non </a:t>
                      </a:r>
                      <a:r>
                        <a:rPr lang="it-IT" sz="1200" dirty="0" smtClean="0">
                          <a:effectLst/>
                          <a:latin typeface="+mn-lt"/>
                        </a:rPr>
                        <a:t>disponibile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€ 0,062*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DVD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4,7 GB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€ 0,20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€ 0,90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Non </a:t>
                      </a:r>
                      <a:r>
                        <a:rPr lang="it-IT" sz="1200" dirty="0" smtClean="0">
                          <a:effectLst/>
                          <a:latin typeface="+mn-lt"/>
                        </a:rPr>
                        <a:t>disponibile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€ 0,13*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MEMORY CARD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4 GB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€ 0,36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€ 0,32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€ 0,91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USB STICK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4 GB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€ 0,40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€ 0,64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€ 0,91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SMARTPHONE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16 GB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€ 4,00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€ 8,00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€ 36,00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MOBILE PHONE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1 GB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€ 0,50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€ 0,70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€ 12,00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648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TABLET</a:t>
                      </a:r>
                      <a:endParaRPr lang="it-IT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16 GB</a:t>
                      </a:r>
                      <a:endParaRPr lang="it-IT" sz="12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€ 4,00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€ 8,40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€ 15,18</a:t>
                      </a: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PC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CON masterizzatore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€ 5,20 **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€ 0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</a:rPr>
                        <a:t>€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17,06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779912" y="587901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tx2"/>
                </a:solidFill>
              </a:rPr>
              <a:t>Fonte: Comunicato Stampa MIBAC   </a:t>
            </a:r>
          </a:p>
          <a:p>
            <a:pPr algn="r"/>
            <a:r>
              <a:rPr lang="it-IT" sz="1200" dirty="0" smtClean="0">
                <a:solidFill>
                  <a:schemeClr val="tx2"/>
                </a:solidFill>
              </a:rPr>
              <a:t>*Fonte: Rapporto DE </a:t>
            </a:r>
            <a:r>
              <a:rPr lang="it-IT" sz="1200" dirty="0">
                <a:solidFill>
                  <a:schemeClr val="tx2"/>
                </a:solidFill>
              </a:rPr>
              <a:t>THUISCOPIE 2013 </a:t>
            </a:r>
            <a:r>
              <a:rPr lang="it-IT" sz="1200" dirty="0" smtClean="0">
                <a:solidFill>
                  <a:schemeClr val="tx2"/>
                </a:solidFill>
              </a:rPr>
              <a:t/>
            </a:r>
            <a:br>
              <a:rPr lang="it-IT" sz="1200" dirty="0" smtClean="0">
                <a:solidFill>
                  <a:schemeClr val="tx2"/>
                </a:solidFill>
              </a:rPr>
            </a:br>
            <a:r>
              <a:rPr lang="it-IT" sz="1200" dirty="0" smtClean="0">
                <a:solidFill>
                  <a:schemeClr val="tx2"/>
                </a:solidFill>
              </a:rPr>
              <a:t>**Fonte: Comunicato Stampa SIAE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15719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0" dirty="0" smtClean="0">
                <a:solidFill>
                  <a:schemeClr val="bg2"/>
                </a:solidFill>
              </a:rPr>
              <a:t>* In Germania i compensi previsti su questi </a:t>
            </a:r>
            <a:r>
              <a:rPr lang="it-IT" sz="1400" b="0" dirty="0" err="1" smtClean="0">
                <a:solidFill>
                  <a:schemeClr val="bg2"/>
                </a:solidFill>
              </a:rPr>
              <a:t>device</a:t>
            </a:r>
            <a:r>
              <a:rPr lang="it-IT" sz="1400" b="0" dirty="0" smtClean="0">
                <a:solidFill>
                  <a:schemeClr val="bg2"/>
                </a:solidFill>
              </a:rPr>
              <a:t> sono in realtà pari a  0 . La tariffa esposta è quella richiesta dalle società di raccolta del diritto d’autore e non accolta dall’industria che, in pendenza di controversie, non sta pagando.</a:t>
            </a:r>
            <a:endParaRPr lang="it-IT" sz="1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847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400" dirty="0" smtClean="0">
                <a:solidFill>
                  <a:schemeClr val="tx2"/>
                </a:solidFill>
                <a:latin typeface="+mj-lt"/>
                <a:cs typeface="+mj-cs"/>
              </a:rPr>
              <a:t>GLI AUMENTI PREVISTI</a:t>
            </a: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302633" y="499500"/>
            <a:ext cx="8496944" cy="5576554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Char char="l"/>
              <a:defRPr kumimoji="1" sz="2000">
                <a:solidFill>
                  <a:srgbClr val="336699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Char char="§"/>
              <a:defRPr kumimoji="1">
                <a:solidFill>
                  <a:srgbClr val="336699"/>
                </a:solidFill>
                <a:latin typeface="+mn-lt"/>
                <a:ea typeface="ＭＳ Ｐゴシック" charset="-128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-"/>
              <a:defRPr kumimoji="1" sz="1600">
                <a:solidFill>
                  <a:srgbClr val="336699"/>
                </a:solidFill>
                <a:latin typeface="+mn-lt"/>
                <a:ea typeface="ＭＳ Ｐゴシック" charset="-128"/>
              </a:defRPr>
            </a:lvl3pPr>
            <a:lvl4pPr marL="15621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charset="0"/>
              <a:buChar char="-"/>
              <a:defRPr kumimoji="1" sz="1400">
                <a:solidFill>
                  <a:srgbClr val="336699"/>
                </a:solidFill>
                <a:latin typeface="+mn-lt"/>
                <a:ea typeface="ＭＳ Ｐゴシック" charset="-128"/>
              </a:defRPr>
            </a:lvl4pPr>
            <a:lvl5pPr marL="1981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336699"/>
                </a:solidFill>
                <a:latin typeface="+mn-lt"/>
                <a:ea typeface="ＭＳ Ｐゴシック" charset="-128"/>
              </a:defRPr>
            </a:lvl5pPr>
            <a:lvl6pPr marL="2438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336699"/>
                </a:solidFill>
                <a:latin typeface="+mn-lt"/>
                <a:ea typeface="ＭＳ Ｐゴシック" charset="-128"/>
              </a:defRPr>
            </a:lvl6pPr>
            <a:lvl7pPr marL="28956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336699"/>
                </a:solidFill>
                <a:latin typeface="+mn-lt"/>
                <a:ea typeface="ＭＳ Ｐゴシック" charset="-128"/>
              </a:defRPr>
            </a:lvl7pPr>
            <a:lvl8pPr marL="33528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336699"/>
                </a:solidFill>
                <a:latin typeface="+mn-lt"/>
                <a:ea typeface="ＭＳ Ｐゴシック" charset="-128"/>
              </a:defRPr>
            </a:lvl8pPr>
            <a:lvl9pPr marL="3810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336699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it-IT" b="0" kern="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38706"/>
              </p:ext>
            </p:extLst>
          </p:nvPr>
        </p:nvGraphicFramePr>
        <p:xfrm>
          <a:off x="286387" y="1052735"/>
          <a:ext cx="8620065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55"/>
                <a:gridCol w="2011180"/>
                <a:gridCol w="3735530"/>
              </a:tblGrid>
              <a:tr h="866604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Categorie</a:t>
                      </a:r>
                      <a:endParaRPr lang="it-IT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Compensi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vigenti</a:t>
                      </a:r>
                      <a:endParaRPr lang="it-IT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Decreto MIBAC</a:t>
                      </a:r>
                      <a:endParaRPr lang="it-IT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452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Mobile </a:t>
                      </a:r>
                      <a:r>
                        <a:rPr lang="it-IT" dirty="0" err="1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Phones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0,90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0,50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452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Smart </a:t>
                      </a:r>
                      <a:r>
                        <a:rPr lang="it-IT" dirty="0" err="1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Phones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0,90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4,00 -</a:t>
                      </a:r>
                      <a:r>
                        <a:rPr lang="it-IT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 4,80 (16GB – 32GB)*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452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Tablet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1,90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4,00 -</a:t>
                      </a:r>
                      <a:r>
                        <a:rPr lang="it-IT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4,80 (</a:t>
                      </a:r>
                      <a:r>
                        <a:rPr lang="it-IT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16GB – 32GB</a:t>
                      </a:r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)*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452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Pc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1,90-2,40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5,20*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720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Smart tv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5,20**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6604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Gettito</a:t>
                      </a:r>
                      <a:r>
                        <a:rPr lang="it-IT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 totale</a:t>
                      </a:r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63ML€ </a:t>
                      </a:r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    (</a:t>
                      </a:r>
                      <a:r>
                        <a:rPr lang="it-IT" baseline="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2013)</a:t>
                      </a:r>
                      <a:endParaRPr lang="it-IT" dirty="0" smtClean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  <a:p>
                      <a:endParaRPr lang="it-IT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Gettito previsto </a:t>
                      </a:r>
                      <a:r>
                        <a:rPr lang="it-IT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157 ML€ </a:t>
                      </a:r>
                      <a:r>
                        <a:rPr lang="it-IT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(2014) +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150% sul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2013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427984" y="580526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0" dirty="0" smtClean="0">
                <a:solidFill>
                  <a:schemeClr val="tx2"/>
                </a:solidFill>
              </a:rPr>
              <a:t>* Fonte: Comunicato Stampa SIAE</a:t>
            </a:r>
            <a:endParaRPr lang="it-IT" sz="1400" b="0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76056" y="611304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**Fonte: stima </a:t>
            </a:r>
            <a:r>
              <a:rPr lang="it-IT" dirty="0"/>
              <a:t>corrente</a:t>
            </a:r>
          </a:p>
        </p:txBody>
      </p:sp>
    </p:spTree>
    <p:extLst>
      <p:ext uri="{BB962C8B-B14F-4D97-AF65-F5344CB8AC3E}">
        <p14:creationId xmlns:p14="http://schemas.microsoft.com/office/powerpoint/2010/main" val="37431870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73025"/>
              </p:ext>
            </p:extLst>
          </p:nvPr>
        </p:nvGraphicFramePr>
        <p:xfrm>
          <a:off x="323528" y="1046568"/>
          <a:ext cx="8496944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140"/>
                <a:gridCol w="2047268"/>
                <a:gridCol w="2047268"/>
                <a:gridCol w="2047268"/>
              </a:tblGrid>
              <a:tr h="252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it-IT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it-IT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GB</a:t>
                      </a:r>
                      <a:endParaRPr lang="it-IT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it-IT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32GB</a:t>
                      </a:r>
                      <a:endParaRPr lang="it-IT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AUSTRIA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BELGIUM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€ 3,00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u="none" strike="noStrike" dirty="0" smtClean="0">
                          <a:effectLst/>
                          <a:latin typeface="+mn-lt"/>
                        </a:rPr>
                        <a:t>3,00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CROATIA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DENMARK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FINLAND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FRANCE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€ 8,40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€ 10,49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GERMANY*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0,00*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0,00*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HUNGARY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LATVIA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NETHERLANDS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€ 5,00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€ 5,00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PORTUGAL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SWEDEN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MEDIA </a:t>
                      </a:r>
                      <a:r>
                        <a:rPr lang="it-IT" sz="1400" b="1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EU13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€ 1,57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b="1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1,79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ITALY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€ 4,00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€ 4,80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DECRETO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MIBAC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145407" y="5837202"/>
            <a:ext cx="305083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 </a:t>
            </a:r>
            <a:r>
              <a:rPr lang="it-IT" sz="1200" i="1" dirty="0" smtClean="0">
                <a:solidFill>
                  <a:schemeClr val="tx2">
                    <a:lumMod val="75000"/>
                  </a:schemeClr>
                </a:solidFill>
              </a:rPr>
              <a:t>Fonte: Rapporto DE THUISCOPIE 2013</a:t>
            </a:r>
            <a:endParaRPr lang="it-IT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400" dirty="0" smtClean="0">
                <a:solidFill>
                  <a:schemeClr val="tx2"/>
                </a:solidFill>
                <a:latin typeface="+mj-lt"/>
                <a:cs typeface="+mj-cs"/>
              </a:rPr>
              <a:t>I COMPENSI PREVISTI IN EUROPA PER I TABLET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530120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dirty="0" smtClean="0">
                <a:solidFill>
                  <a:schemeClr val="tx2"/>
                </a:solidFill>
              </a:rPr>
              <a:t>* La tariffa richiesta dalle società di raccolta è di </a:t>
            </a:r>
            <a:r>
              <a:rPr lang="it-IT" sz="1200" dirty="0">
                <a:solidFill>
                  <a:schemeClr val="tx2"/>
                </a:solidFill>
              </a:rPr>
              <a:t>€</a:t>
            </a:r>
            <a:r>
              <a:rPr lang="it-IT" sz="1200" dirty="0">
                <a:solidFill>
                  <a:schemeClr val="bg2"/>
                </a:solidFill>
              </a:rPr>
              <a:t> </a:t>
            </a:r>
            <a:r>
              <a:rPr lang="it-IT" sz="1200" dirty="0" smtClean="0">
                <a:solidFill>
                  <a:schemeClr val="tx2"/>
                </a:solidFill>
              </a:rPr>
              <a:t>15,19, ma è bloccata dal contenzioso in atto.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8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19823"/>
              </p:ext>
            </p:extLst>
          </p:nvPr>
        </p:nvGraphicFramePr>
        <p:xfrm>
          <a:off x="395536" y="1196752"/>
          <a:ext cx="8496943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122"/>
                <a:gridCol w="2185607"/>
                <a:gridCol w="2185607"/>
                <a:gridCol w="2185607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≤16 </a:t>
                      </a:r>
                      <a:r>
                        <a:rPr lang="it-IT" sz="14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≤32GB</a:t>
                      </a:r>
                      <a:endParaRPr lang="it-IT" sz="14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AUSTRIA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BELGIUM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u="none" strike="noStrike" dirty="0" smtClean="0">
                          <a:effectLst/>
                          <a:latin typeface="+mn-lt"/>
                        </a:rPr>
                        <a:t>2,50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€ 3,00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CROATIA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€ 1,37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€ 1,37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DENMARK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FINLAND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FRANCE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€ 8,00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€ 9,90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GERMANY*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0,00*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0,00*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HUNGARY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€ 18,65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€ 18,65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LATVIA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NETHERLANDS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€ 2,50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€ 5,00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PORTUGAL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SWEDEN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just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MEDIA </a:t>
                      </a:r>
                      <a:r>
                        <a:rPr lang="it-IT" sz="1400" b="1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EU13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€ 2,85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€3,29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ITALY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4,00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4,80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DECRETO</a:t>
                      </a:r>
                      <a:r>
                        <a:rPr lang="it-IT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MIBAC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7504" y="33265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400" dirty="0" smtClean="0">
                <a:solidFill>
                  <a:schemeClr val="tx2"/>
                </a:solidFill>
                <a:latin typeface="+mj-lt"/>
                <a:cs typeface="+mj-cs"/>
              </a:rPr>
              <a:t>I COMPENSI PREVISTI IN EUROPA PER GLI SMARTPHONE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45408" y="5661248"/>
            <a:ext cx="305083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 </a:t>
            </a:r>
            <a:r>
              <a:rPr lang="it-IT" sz="1200" i="1" dirty="0" smtClean="0">
                <a:solidFill>
                  <a:schemeClr val="tx2">
                    <a:lumMod val="75000"/>
                  </a:schemeClr>
                </a:solidFill>
              </a:rPr>
              <a:t>Fonte: Rapporto DE THUISCOPIE 2013</a:t>
            </a:r>
            <a:endParaRPr lang="it-IT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541560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dirty="0" smtClean="0">
                <a:solidFill>
                  <a:schemeClr val="tx2"/>
                </a:solidFill>
              </a:rPr>
              <a:t>* La tariffa richiesta dalle società di raccolta è di </a:t>
            </a:r>
            <a:r>
              <a:rPr lang="it-IT" sz="1200" dirty="0">
                <a:solidFill>
                  <a:schemeClr val="tx2"/>
                </a:solidFill>
              </a:rPr>
              <a:t>€</a:t>
            </a:r>
            <a:r>
              <a:rPr lang="it-IT" sz="1200" dirty="0">
                <a:solidFill>
                  <a:schemeClr val="bg2"/>
                </a:solidFill>
              </a:rPr>
              <a:t> </a:t>
            </a:r>
            <a:r>
              <a:rPr lang="it-IT" sz="1200" dirty="0" smtClean="0">
                <a:solidFill>
                  <a:schemeClr val="tx2"/>
                </a:solidFill>
              </a:rPr>
              <a:t>36,00, ma è bloccata dal contenzioso in atto.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16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11743"/>
              </p:ext>
            </p:extLst>
          </p:nvPr>
        </p:nvGraphicFramePr>
        <p:xfrm>
          <a:off x="251519" y="1261545"/>
          <a:ext cx="8568953" cy="4039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759"/>
                <a:gridCol w="2180398"/>
                <a:gridCol w="2180398"/>
                <a:gridCol w="2180398"/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Senza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masterizzatore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 masterizzatore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AUSTRIA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BELGIUM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CROATIA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€ 0,82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€ 0,82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DENMARK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FINLAND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smtClean="0">
                          <a:effectLst/>
                          <a:latin typeface="+mn-lt"/>
                        </a:rPr>
                        <a:t>FRANCE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smtClean="0">
                          <a:effectLst/>
                          <a:latin typeface="+mn-lt"/>
                        </a:rPr>
                        <a:t>GERMANY*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u="none" strike="noStrike" dirty="0" smtClean="0">
                          <a:effectLst/>
                          <a:latin typeface="+mn-lt"/>
                        </a:rPr>
                        <a:t>15,19*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u="none" strike="noStrike" dirty="0" smtClean="0">
                          <a:effectLst/>
                          <a:latin typeface="+mn-lt"/>
                        </a:rPr>
                        <a:t>17,06*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HUNGARY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966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LATVIA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€ 1,42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€ 1,42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NETHERLANDS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€ 5,00</a:t>
                      </a:r>
                      <a:endParaRPr lang="it-IT" sz="14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€ 5,00</a:t>
                      </a:r>
                      <a:endParaRPr lang="it-IT" sz="14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PORTUGAL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SWEDEN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€ 0,00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MEDIA </a:t>
                      </a:r>
                      <a:r>
                        <a:rPr lang="it-IT" sz="1400" b="1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EU13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€ 1,87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€ 2,05</a:t>
                      </a:r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ITALY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5,20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5,20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DECRETO MIBAC *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566651" y="6073551"/>
            <a:ext cx="2691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2">
                    <a:lumMod val="75000"/>
                  </a:schemeClr>
                </a:solidFill>
              </a:rPr>
              <a:t>* Fonte: Comunicato Stampa SIAE</a:t>
            </a:r>
            <a:endParaRPr lang="it-IT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33265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400" dirty="0" smtClean="0">
                <a:solidFill>
                  <a:schemeClr val="tx2"/>
                </a:solidFill>
                <a:latin typeface="+mj-lt"/>
                <a:cs typeface="+mj-cs"/>
              </a:rPr>
              <a:t>I COMPENSI PREVISTI IN EUROPA PER I PC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45408" y="5661248"/>
            <a:ext cx="305083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 </a:t>
            </a:r>
            <a:r>
              <a:rPr lang="it-IT" sz="1200" i="1" dirty="0" smtClean="0">
                <a:solidFill>
                  <a:schemeClr val="tx2">
                    <a:lumMod val="75000"/>
                  </a:schemeClr>
                </a:solidFill>
              </a:rPr>
              <a:t>Fonte: Rapporto DE THUISCOPIE 2013</a:t>
            </a:r>
            <a:endParaRPr lang="it-IT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517232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dirty="0" smtClean="0">
                <a:solidFill>
                  <a:schemeClr val="tx2"/>
                </a:solidFill>
              </a:rPr>
              <a:t>* Tariffe bloccate dal contenzioso in atto.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319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437" y="169476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600" dirty="0" smtClean="0">
                <a:solidFill>
                  <a:schemeClr val="tx2"/>
                </a:solidFill>
                <a:latin typeface="+mj-lt"/>
                <a:cs typeface="+mj-cs"/>
              </a:rPr>
              <a:t>L’evoluzione tecnologica: dalla copia allo streaming</a:t>
            </a:r>
          </a:p>
        </p:txBody>
      </p:sp>
      <p:pic>
        <p:nvPicPr>
          <p:cNvPr id="1026" name="Picture 2" descr="http://www.copertinedvd.net/audio/E/Eros%20Ramazzotti%20-%20Musica%20E%20-%20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9" y="1033529"/>
            <a:ext cx="823928" cy="8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322197" y="1063095"/>
            <a:ext cx="461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I </a:t>
            </a:r>
            <a:r>
              <a:rPr lang="it-IT" sz="1600" u="sng" dirty="0" smtClean="0">
                <a:solidFill>
                  <a:schemeClr val="tx2"/>
                </a:solidFill>
              </a:rPr>
              <a:t>CD musicali</a:t>
            </a:r>
            <a:r>
              <a:rPr lang="it-IT" sz="1600" dirty="0" smtClean="0">
                <a:solidFill>
                  <a:schemeClr val="tx2"/>
                </a:solidFill>
              </a:rPr>
              <a:t> possono essere riprodotti dal consumatore utilizzando i masterizzatori istallati sui PC o collegati ai PC</a:t>
            </a:r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://2.bp.blogspot.com/-2GxwDgPn_jM/T42nYQdWW_I/AAAAAAAAJgw/-uPbIFH5VhM/s1600/titanic+3d+blu+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200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422841" y="2132856"/>
            <a:ext cx="461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I </a:t>
            </a:r>
            <a:r>
              <a:rPr lang="it-IT" sz="1600" u="sng" dirty="0" smtClean="0">
                <a:solidFill>
                  <a:schemeClr val="tx2"/>
                </a:solidFill>
              </a:rPr>
              <a:t>DVD e i Blu-</a:t>
            </a:r>
            <a:r>
              <a:rPr lang="it-IT" sz="1600" u="sng" dirty="0" err="1" smtClean="0">
                <a:solidFill>
                  <a:schemeClr val="tx2"/>
                </a:solidFill>
              </a:rPr>
              <a:t>Ray</a:t>
            </a:r>
            <a:r>
              <a:rPr lang="it-IT" sz="1600" u="sng" dirty="0" smtClean="0">
                <a:solidFill>
                  <a:schemeClr val="tx2"/>
                </a:solidFill>
              </a:rPr>
              <a:t> disc</a:t>
            </a:r>
            <a:r>
              <a:rPr lang="it-IT" sz="1600" dirty="0" smtClean="0">
                <a:solidFill>
                  <a:schemeClr val="tx2"/>
                </a:solidFill>
              </a:rPr>
              <a:t> sono protetti da sistemi tecnici di protezione anticopia. Chi li aggira è un pirata</a:t>
            </a:r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0" y="3229492"/>
            <a:ext cx="1149202" cy="11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ccia a destra 15"/>
          <p:cNvSpPr/>
          <p:nvPr/>
        </p:nvSpPr>
        <p:spPr bwMode="auto">
          <a:xfrm>
            <a:off x="1618444" y="3481806"/>
            <a:ext cx="577292" cy="470446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37" name="Picture 13" descr="http://madaboutmommy.com/wp-content/uploads/2013/11/Asus-PadFone-2-Smart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83268" cy="6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422842" y="3262751"/>
            <a:ext cx="450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u="sng" dirty="0" smtClean="0">
                <a:solidFill>
                  <a:schemeClr val="tx2"/>
                </a:solidFill>
              </a:rPr>
              <a:t>Download</a:t>
            </a:r>
            <a:r>
              <a:rPr lang="it-IT" sz="1600" dirty="0" smtClean="0">
                <a:solidFill>
                  <a:schemeClr val="tx2"/>
                </a:solidFill>
              </a:rPr>
              <a:t> (</a:t>
            </a:r>
            <a:r>
              <a:rPr lang="it-IT" sz="1600" dirty="0" err="1" smtClean="0">
                <a:solidFill>
                  <a:schemeClr val="tx2"/>
                </a:solidFill>
              </a:rPr>
              <a:t>iTunes</a:t>
            </a:r>
            <a:r>
              <a:rPr lang="it-IT" sz="1600" dirty="0" smtClean="0">
                <a:solidFill>
                  <a:schemeClr val="tx2"/>
                </a:solidFill>
              </a:rPr>
              <a:t>, Amazon </a:t>
            </a:r>
            <a:r>
              <a:rPr lang="it-IT" sz="1600" dirty="0" err="1" smtClean="0">
                <a:solidFill>
                  <a:schemeClr val="tx2"/>
                </a:solidFill>
              </a:rPr>
              <a:t>etc</a:t>
            </a:r>
            <a:r>
              <a:rPr lang="it-IT" sz="1600" dirty="0" smtClean="0">
                <a:solidFill>
                  <a:schemeClr val="tx2"/>
                </a:solidFill>
              </a:rPr>
              <a:t>): il consumatore paga una licenza che consente di scaricare il contenuto su più dispositivi. </a:t>
            </a:r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1042" name="Picture 18" descr="http://www.meteoweb.eu/wp-content/uploads/2014/02/spotif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2" y="5278538"/>
            <a:ext cx="679016" cy="5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http://www.google.it/url?sa=i&amp;source=images&amp;cd=&amp;docid=vlaTPs48mC56eM&amp;tbnid=kSsq_wpQ-t9KWM&amp;ved=0CAUQjBw&amp;url=http%3A%2F%2Fwww.e-cremano.it%2Fcda%2Ffiles%2Fimages%2F10%2F25%2F49%2FIMAGE_FILE_102549.jpg&amp;ei=S-FCU-7ROaau4ATKooDACA&amp;psig=AFQjCNGqnK8HxwBOIVd6GIkfDiQ3-3UXlw&amp;ust=1396978380019860"/>
          <p:cNvSpPr>
            <a:spLocks noChangeAspect="1" noChangeArrowheads="1"/>
          </p:cNvSpPr>
          <p:nvPr/>
        </p:nvSpPr>
        <p:spPr bwMode="auto">
          <a:xfrm>
            <a:off x="63500" y="-136525"/>
            <a:ext cx="13887450" cy="116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22" descr="http://www.google.it/url?sa=i&amp;source=images&amp;cd=&amp;docid=vlaTPs48mC56eM&amp;tbnid=kSsq_wpQ-t9KWM&amp;ved=0CAUQjBw&amp;url=http%3A%2F%2Fwww.e-cremano.it%2Fcda%2Ffiles%2Fimages%2F10%2F25%2F49%2FIMAGE_FILE_102549.jpg&amp;ei=S-FCU-7ROaau4ATKooDACA&amp;psig=AFQjCNGqnK8HxwBOIVd6GIkfDiQ3-3UXlw&amp;ust=1396978380019860"/>
          <p:cNvSpPr>
            <a:spLocks noChangeAspect="1" noChangeArrowheads="1"/>
          </p:cNvSpPr>
          <p:nvPr/>
        </p:nvSpPr>
        <p:spPr bwMode="auto">
          <a:xfrm>
            <a:off x="215900" y="15875"/>
            <a:ext cx="13887450" cy="116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24" descr="http://www.google.it/url?sa=i&amp;source=images&amp;cd=&amp;docid=vlaTPs48mC56eM&amp;tbnid=kSsq_wpQ-t9KWM&amp;ved=0CAUQjBw&amp;url=http%3A%2F%2Fwww.e-cremano.it%2Fcda%2Ffiles%2Fimages%2F10%2F25%2F49%2FIMAGE_FILE_102549.jpg&amp;ei=S-FCU-7ROaau4ATKooDACA&amp;psig=AFQjCNGqnK8HxwBOIVd6GIkfDiQ3-3UXlw&amp;ust=1396978380019860"/>
          <p:cNvSpPr>
            <a:spLocks noChangeAspect="1" noChangeArrowheads="1"/>
          </p:cNvSpPr>
          <p:nvPr/>
        </p:nvSpPr>
        <p:spPr bwMode="auto">
          <a:xfrm>
            <a:off x="368300" y="168275"/>
            <a:ext cx="13887450" cy="116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0" name="Picture 26" descr="http://www.cloudstoragebest.com/wp-content/uploads/2013/03/Basics-of-Cloud-Stor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859108" cy="64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4404354" y="5237924"/>
            <a:ext cx="4619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u="sng" dirty="0" smtClean="0">
                <a:solidFill>
                  <a:schemeClr val="tx2"/>
                </a:solidFill>
              </a:rPr>
              <a:t>Streaming:</a:t>
            </a:r>
            <a:r>
              <a:rPr lang="it-IT" sz="1600" dirty="0" smtClean="0">
                <a:solidFill>
                  <a:schemeClr val="tx2"/>
                </a:solidFill>
              </a:rPr>
              <a:t> il consumatore paga una licenza che gli consente la portabilità dei contenuti acquistati su diversi dispositivi, senza che i contenuti stessi siano copiati sui dispositivi.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7</a:t>
            </a:fld>
            <a:endParaRPr lang="it-IT"/>
          </a:p>
        </p:txBody>
      </p:sp>
      <p:sp>
        <p:nvSpPr>
          <p:cNvPr id="24" name="Freccia a destra 23"/>
          <p:cNvSpPr/>
          <p:nvPr/>
        </p:nvSpPr>
        <p:spPr bwMode="auto">
          <a:xfrm>
            <a:off x="1259632" y="5373216"/>
            <a:ext cx="567691" cy="470446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1893712" y="2378712"/>
            <a:ext cx="518048" cy="470446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Freccia a destra 25"/>
          <p:cNvSpPr/>
          <p:nvPr/>
        </p:nvSpPr>
        <p:spPr bwMode="auto">
          <a:xfrm>
            <a:off x="1617606" y="1207076"/>
            <a:ext cx="506122" cy="470446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55776" y="111286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2001</a:t>
            </a:r>
          </a:p>
          <a:p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2003</a:t>
            </a:r>
            <a:endParaRPr lang="it-IT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354144" y="1026800"/>
            <a:ext cx="4663428" cy="830997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327841" y="2132856"/>
            <a:ext cx="4721159" cy="4248472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404354" y="4151438"/>
            <a:ext cx="451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u="sng" dirty="0">
                <a:solidFill>
                  <a:schemeClr val="tx2"/>
                </a:solidFill>
              </a:rPr>
              <a:t>Applicazioni</a:t>
            </a:r>
            <a:r>
              <a:rPr lang="it-IT" sz="1600" dirty="0">
                <a:solidFill>
                  <a:schemeClr val="tx2"/>
                </a:solidFill>
              </a:rPr>
              <a:t>: il </a:t>
            </a:r>
            <a:r>
              <a:rPr lang="it-IT" sz="1600" dirty="0" smtClean="0">
                <a:solidFill>
                  <a:schemeClr val="tx2"/>
                </a:solidFill>
              </a:rPr>
              <a:t>consumatore le </a:t>
            </a:r>
            <a:r>
              <a:rPr lang="it-IT" sz="1600" dirty="0">
                <a:solidFill>
                  <a:schemeClr val="tx2"/>
                </a:solidFill>
              </a:rPr>
              <a:t>scarica a pagamento </a:t>
            </a:r>
            <a:r>
              <a:rPr lang="it-IT" sz="1600" dirty="0" smtClean="0">
                <a:solidFill>
                  <a:schemeClr val="tx2"/>
                </a:solidFill>
              </a:rPr>
              <a:t>o a titolo gratuito per fruire anche di contenuti coperti da diritto d’autore e la cui licenza è pagata a monte.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275856" y="51571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2010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059832" y="281286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2007</a:t>
            </a:r>
          </a:p>
        </p:txBody>
      </p:sp>
      <p:pic>
        <p:nvPicPr>
          <p:cNvPr id="41" name="Immagine 40" descr="http://4.bp.blogspot.com/-SLshXhFIaos/UOScKmWBEJI/AAAAAAAABsQ/LNDsO_cBLzc/s1600/apple+app+stor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" y="4358899"/>
            <a:ext cx="9271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 descr="https://lh5.googleusercontent.com/-Q1IKDjI5VdU/UA6TN8qb_-I/AAAAAAAAABQ/yt2vC508kB8/s0-d/android-lo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9" y="4337966"/>
            <a:ext cx="819150" cy="61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15" descr="http://images.techhive.com/images/article/2013/01/razer-edge-5-100020387-ori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662714" cy="4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ccia a destra 44"/>
          <p:cNvSpPr/>
          <p:nvPr/>
        </p:nvSpPr>
        <p:spPr bwMode="auto">
          <a:xfrm>
            <a:off x="2062364" y="4429610"/>
            <a:ext cx="637428" cy="470446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00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40318"/>
            <a:ext cx="88569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sz="2600" dirty="0" smtClean="0">
                <a:solidFill>
                  <a:schemeClr val="tx2"/>
                </a:solidFill>
                <a:latin typeface="+mj-lt"/>
                <a:cs typeface="+mj-cs"/>
              </a:rPr>
              <a:t>LE MUTATE ABITUDINI DI CONSUMO</a:t>
            </a:r>
          </a:p>
          <a:p>
            <a:endParaRPr kumimoji="1" lang="it-IT" sz="2600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just"/>
            <a:endParaRPr kumimoji="1" lang="it-IT" sz="800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just"/>
            <a:r>
              <a:rPr lang="it-IT" sz="1600" b="0" dirty="0">
                <a:solidFill>
                  <a:schemeClr val="tx2"/>
                </a:solidFill>
              </a:rPr>
              <a:t>L’indagine commissionata dal Ministro Bray </a:t>
            </a:r>
            <a:r>
              <a:rPr lang="it-IT" sz="1600" b="0" dirty="0" smtClean="0">
                <a:solidFill>
                  <a:schemeClr val="tx2"/>
                </a:solidFill>
              </a:rPr>
              <a:t>conferma che </a:t>
            </a:r>
            <a:r>
              <a:rPr lang="it-IT" sz="1600" b="0" dirty="0">
                <a:solidFill>
                  <a:schemeClr val="tx2"/>
                </a:solidFill>
              </a:rPr>
              <a:t>il fenomeno della copia privata </a:t>
            </a:r>
            <a:r>
              <a:rPr lang="it-IT" sz="1600" u="sng" dirty="0" smtClean="0">
                <a:solidFill>
                  <a:schemeClr val="tx2"/>
                </a:solidFill>
              </a:rPr>
              <a:t>è quasi azzerato:</a:t>
            </a:r>
          </a:p>
          <a:p>
            <a:pPr algn="just"/>
            <a:endParaRPr lang="it-IT" sz="1600" b="0" dirty="0" smtClean="0">
              <a:solidFill>
                <a:schemeClr val="tx2"/>
              </a:solidFill>
            </a:endParaRPr>
          </a:p>
          <a:p>
            <a:pPr algn="just"/>
            <a:endParaRPr lang="it-IT" sz="1600" b="0" dirty="0" smtClean="0">
              <a:solidFill>
                <a:schemeClr val="tx2"/>
              </a:solidFill>
            </a:endParaRPr>
          </a:p>
          <a:p>
            <a:pPr algn="just"/>
            <a:endParaRPr lang="it-IT" sz="1600" b="0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il 70% del campione </a:t>
            </a:r>
            <a:r>
              <a:rPr lang="it-IT" sz="1600" dirty="0" smtClean="0">
                <a:solidFill>
                  <a:schemeClr val="tx2"/>
                </a:solidFill>
              </a:rPr>
              <a:t>intervistato sceglie la </a:t>
            </a:r>
            <a:r>
              <a:rPr lang="it-IT" sz="1600" dirty="0">
                <a:solidFill>
                  <a:schemeClr val="tx2"/>
                </a:solidFill>
              </a:rPr>
              <a:t>fruizione in streaming</a:t>
            </a:r>
            <a:r>
              <a:rPr lang="it-IT" sz="1600" b="0" dirty="0">
                <a:solidFill>
                  <a:schemeClr val="tx2"/>
                </a:solidFill>
              </a:rPr>
              <a:t> dei </a:t>
            </a:r>
            <a:r>
              <a:rPr lang="it-IT" sz="1600" b="0" dirty="0" smtClean="0">
                <a:solidFill>
                  <a:schemeClr val="tx2"/>
                </a:solidFill>
              </a:rPr>
              <a:t>contenuti. 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it-IT" sz="1600" b="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600" b="0" dirty="0">
                <a:solidFill>
                  <a:schemeClr val="tx2"/>
                </a:solidFill>
              </a:rPr>
              <a:t>solo il 13,5% della popolazione intervistata </a:t>
            </a:r>
            <a:r>
              <a:rPr lang="it-IT" sz="1600" b="0" dirty="0" smtClean="0">
                <a:solidFill>
                  <a:schemeClr val="tx2"/>
                </a:solidFill>
              </a:rPr>
              <a:t>ricorre sistematicamente </a:t>
            </a:r>
            <a:r>
              <a:rPr lang="it-IT" sz="1600" dirty="0" smtClean="0">
                <a:solidFill>
                  <a:schemeClr val="tx2"/>
                </a:solidFill>
              </a:rPr>
              <a:t>alla </a:t>
            </a:r>
            <a:r>
              <a:rPr lang="it-IT" sz="1600" dirty="0">
                <a:solidFill>
                  <a:schemeClr val="tx2"/>
                </a:solidFill>
              </a:rPr>
              <a:t>copia </a:t>
            </a:r>
            <a:r>
              <a:rPr lang="it-IT" sz="1600" dirty="0" smtClean="0">
                <a:solidFill>
                  <a:schemeClr val="tx2"/>
                </a:solidFill>
              </a:rPr>
              <a:t>privata in modo sistematica;</a:t>
            </a:r>
          </a:p>
          <a:p>
            <a:pPr algn="just"/>
            <a:endParaRPr lang="it-IT" sz="1600" b="0" dirty="0">
              <a:solidFill>
                <a:schemeClr val="accent4"/>
              </a:solidFill>
            </a:endParaRPr>
          </a:p>
          <a:p>
            <a:pPr algn="just"/>
            <a:endParaRPr lang="it-IT" sz="1600" b="0" dirty="0" smtClean="0">
              <a:solidFill>
                <a:schemeClr val="tx2"/>
              </a:solidFill>
            </a:endParaRPr>
          </a:p>
          <a:p>
            <a:pPr algn="just"/>
            <a:r>
              <a:rPr lang="it-IT" sz="1600" b="0" dirty="0" smtClean="0">
                <a:solidFill>
                  <a:schemeClr val="tx2"/>
                </a:solidFill>
              </a:rPr>
              <a:t>Questi dati sono confermati: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chemeClr val="tx2"/>
                </a:solidFill>
              </a:rPr>
              <a:t>da un </a:t>
            </a:r>
            <a:r>
              <a:rPr lang="it-IT" sz="1600" b="0" dirty="0">
                <a:solidFill>
                  <a:schemeClr val="tx2"/>
                </a:solidFill>
              </a:rPr>
              <a:t>recentissimo studio della commissione </a:t>
            </a:r>
            <a:r>
              <a:rPr lang="it-IT" sz="1600" b="0" dirty="0" smtClean="0">
                <a:solidFill>
                  <a:schemeClr val="tx2"/>
                </a:solidFill>
              </a:rPr>
              <a:t>europea da cui risulta che </a:t>
            </a:r>
            <a:r>
              <a:rPr lang="it-IT" sz="1600" b="0" dirty="0">
                <a:solidFill>
                  <a:schemeClr val="tx2"/>
                </a:solidFill>
              </a:rPr>
              <a:t>circa il </a:t>
            </a:r>
            <a:r>
              <a:rPr lang="it-IT" sz="1600" dirty="0">
                <a:solidFill>
                  <a:schemeClr val="tx2"/>
                </a:solidFill>
              </a:rPr>
              <a:t>70% dei cittadini europei </a:t>
            </a:r>
            <a:r>
              <a:rPr lang="it-IT" sz="1600" b="0" dirty="0">
                <a:solidFill>
                  <a:schemeClr val="tx2"/>
                </a:solidFill>
              </a:rPr>
              <a:t>guarda film in streaming</a:t>
            </a:r>
            <a:r>
              <a:rPr lang="it-IT" sz="1600" b="0" dirty="0" smtClean="0">
                <a:solidFill>
                  <a:schemeClr val="tx2"/>
                </a:solidFill>
              </a:rPr>
              <a:t>, utilizzando </a:t>
            </a:r>
            <a:r>
              <a:rPr lang="it-IT" sz="1600" b="0" dirty="0" err="1">
                <a:solidFill>
                  <a:schemeClr val="tx2"/>
                </a:solidFill>
              </a:rPr>
              <a:t>tablet</a:t>
            </a:r>
            <a:r>
              <a:rPr lang="it-IT" sz="1600" b="0" dirty="0">
                <a:solidFill>
                  <a:schemeClr val="tx2"/>
                </a:solidFill>
              </a:rPr>
              <a:t> e </a:t>
            </a:r>
            <a:r>
              <a:rPr lang="it-IT" sz="1600" b="0" dirty="0" err="1" smtClean="0">
                <a:solidFill>
                  <a:schemeClr val="tx2"/>
                </a:solidFill>
              </a:rPr>
              <a:t>smartphone</a:t>
            </a:r>
            <a:r>
              <a:rPr lang="it-IT" sz="1600" b="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tx2"/>
                </a:solidFill>
              </a:rPr>
              <a:t>d</a:t>
            </a:r>
            <a:r>
              <a:rPr lang="it-IT" sz="1600" b="0" dirty="0" smtClean="0">
                <a:solidFill>
                  <a:schemeClr val="tx2"/>
                </a:solidFill>
              </a:rPr>
              <a:t>al rapporto annuale della FIMI (Federazione Internazionale dell’Industria Musicale) secondo cui il 51% dei ricavi mondiali vengono dallo streaming.</a:t>
            </a:r>
            <a:endParaRPr lang="it-IT" sz="1600" b="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E5C-62A8-4307-8FAD-14F0AB75C058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2904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itech Assinform">
  <a:themeElements>
    <a:clrScheme name="Template Aitech Assinform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Template Aitech Assinfor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itech Assinform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itech Assinform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itech Assinform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1258</Words>
  <Application>Microsoft Office PowerPoint</Application>
  <PresentationFormat>Presentazione su schermo (4:3)</PresentationFormat>
  <Paragraphs>326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Template Aitech Assinform</vt:lpstr>
      <vt:lpstr>CONFERENZA STAMPA   Copia Privata: I NUMERI E I PERCHE’ l’Industria Digitale e’ contraria all’aumento dei compensi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2013-12-19T18:52:12Z</dcterms:created>
  <dcterms:modified xsi:type="dcterms:W3CDTF">2014-06-26T11:33:05Z</dcterms:modified>
</cp:coreProperties>
</file>