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Default Extension="pptx" ContentType="application/vnd.openxmlformats-officedocument.presentationml.presentation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5" r:id="rId2"/>
    <p:sldMasterId id="2147483741" r:id="rId3"/>
  </p:sldMasterIdLst>
  <p:notesMasterIdLst>
    <p:notesMasterId r:id="rId15"/>
  </p:notesMasterIdLst>
  <p:sldIdLst>
    <p:sldId id="819" r:id="rId4"/>
    <p:sldId id="820" r:id="rId5"/>
    <p:sldId id="821" r:id="rId6"/>
    <p:sldId id="822" r:id="rId7"/>
    <p:sldId id="823" r:id="rId8"/>
    <p:sldId id="824" r:id="rId9"/>
    <p:sldId id="825" r:id="rId10"/>
    <p:sldId id="826" r:id="rId11"/>
    <p:sldId id="827" r:id="rId12"/>
    <p:sldId id="828" r:id="rId13"/>
    <p:sldId id="829" r:id="rId14"/>
  </p:sldIdLst>
  <p:sldSz cx="9144000" cy="5143500" type="screen16x9"/>
  <p:notesSz cx="6805613" cy="9944100"/>
  <p:custDataLst>
    <p:tags r:id="rId16"/>
  </p:custDataLst>
  <p:defaultTextStyle>
    <a:defPPr>
      <a:defRPr lang="it-IT"/>
    </a:defPPr>
    <a:lvl1pPr marL="0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0308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0617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70924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61234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51541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41849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32157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22465" algn="l" defTabSz="9806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63">
          <p15:clr>
            <a:srgbClr val="A4A3A4"/>
          </p15:clr>
        </p15:guide>
        <p15:guide id="2" pos="2880">
          <p15:clr>
            <a:srgbClr val="A4A3A4"/>
          </p15:clr>
        </p15:guide>
        <p15:guide id="3" pos="3470">
          <p15:clr>
            <a:srgbClr val="A4A3A4"/>
          </p15:clr>
        </p15:guide>
        <p15:guide id="4" pos="204">
          <p15:clr>
            <a:srgbClr val="A4A3A4"/>
          </p15:clr>
        </p15:guide>
        <p15:guide id="5" pos="30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CA2"/>
    <a:srgbClr val="5132C8"/>
    <a:srgbClr val="0010DA"/>
    <a:srgbClr val="000000"/>
    <a:srgbClr val="000A86"/>
    <a:srgbClr val="3646FF"/>
    <a:srgbClr val="3661AA"/>
    <a:srgbClr val="3296FA"/>
    <a:srgbClr val="3261FA"/>
    <a:srgbClr val="3261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3893" autoAdjust="0"/>
    <p:restoredTop sz="94103" autoAdjust="0"/>
  </p:normalViewPr>
  <p:slideViewPr>
    <p:cSldViewPr>
      <p:cViewPr varScale="1">
        <p:scale>
          <a:sx n="62" d="100"/>
          <a:sy n="62" d="100"/>
        </p:scale>
        <p:origin x="-780" y="-84"/>
      </p:cViewPr>
      <p:guideLst>
        <p:guide orient="horz" pos="463"/>
        <p:guide pos="2880"/>
        <p:guide pos="3470"/>
        <p:guide pos="204"/>
        <p:guide pos="3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3.7316552548891498E-2"/>
          <c:y val="5.7060653391453324E-2"/>
          <c:w val="0.96268329403184105"/>
          <c:h val="0.79190179849297804"/>
        </c:manualLayout>
      </c:layout>
      <c:barChart>
        <c:barDir val="col"/>
        <c:grouping val="clustered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D3082"/>
            </a:solidFill>
          </c:spPr>
          <c:dPt>
            <c:idx val="0"/>
            <c:spPr>
              <a:solidFill>
                <a:srgbClr val="0D3082">
                  <a:alpha val="20000"/>
                </a:srgbClr>
              </a:solidFill>
            </c:spPr>
          </c:dPt>
          <c:dPt>
            <c:idx val="1"/>
            <c:spPr>
              <a:solidFill>
                <a:srgbClr val="0D3082">
                  <a:alpha val="40000"/>
                </a:srgbClr>
              </a:solidFill>
            </c:spPr>
          </c:dPt>
          <c:dPt>
            <c:idx val="2"/>
            <c:spPr>
              <a:solidFill>
                <a:srgbClr val="0D3082">
                  <a:alpha val="60000"/>
                </a:srgbClr>
              </a:solidFill>
            </c:spPr>
          </c:dPt>
          <c:dPt>
            <c:idx val="3"/>
            <c:spPr>
              <a:solidFill>
                <a:srgbClr val="0D3082">
                  <a:alpha val="80000"/>
                </a:srgbClr>
              </a:solidFill>
            </c:spPr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Foglio1!$A$2:$A$6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34.4</c:v>
                </c:pt>
                <c:pt idx="1">
                  <c:v>42.6</c:v>
                </c:pt>
                <c:pt idx="2">
                  <c:v>53.3</c:v>
                </c:pt>
                <c:pt idx="3">
                  <c:v>61.2</c:v>
                </c:pt>
                <c:pt idx="4">
                  <c:v>87</c:v>
                </c:pt>
              </c:numCache>
            </c:numRef>
          </c:val>
        </c:ser>
        <c:dLbls/>
        <c:axId val="153746432"/>
        <c:axId val="153756416"/>
      </c:barChart>
      <c:catAx>
        <c:axId val="153746432"/>
        <c:scaling>
          <c:orientation val="minMax"/>
        </c:scaling>
        <c:axPos val="b"/>
        <c:numFmt formatCode="General" sourceLinked="1"/>
        <c:tickLblPos val="nextTo"/>
        <c:crossAx val="153756416"/>
        <c:crosses val="autoZero"/>
        <c:auto val="1"/>
        <c:lblAlgn val="ctr"/>
        <c:lblOffset val="100"/>
      </c:catAx>
      <c:valAx>
        <c:axId val="153756416"/>
        <c:scaling>
          <c:orientation val="minMax"/>
        </c:scaling>
        <c:delete val="1"/>
        <c:axPos val="l"/>
        <c:numFmt formatCode="General" sourceLinked="1"/>
        <c:tickLblPos val="none"/>
        <c:crossAx val="1537464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>
          <a:solidFill>
            <a:srgbClr val="0D3082"/>
          </a:solidFill>
        </a:defRPr>
      </a:pPr>
      <a:endParaRPr lang="it-IT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3.7316552548891498E-2"/>
          <c:y val="5.7060653391453324E-2"/>
          <c:w val="0.96268329403184105"/>
          <c:h val="0.79190179849297804"/>
        </c:manualLayout>
      </c:layout>
      <c:barChart>
        <c:barDir val="col"/>
        <c:grouping val="clustered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77933C"/>
            </a:solidFill>
          </c:spPr>
          <c:dPt>
            <c:idx val="0"/>
            <c:spPr>
              <a:solidFill>
                <a:srgbClr val="77933C">
                  <a:alpha val="20000"/>
                </a:srgbClr>
              </a:solidFill>
            </c:spPr>
          </c:dPt>
          <c:dPt>
            <c:idx val="1"/>
            <c:spPr>
              <a:solidFill>
                <a:srgbClr val="77933C">
                  <a:alpha val="40000"/>
                </a:srgbClr>
              </a:solidFill>
            </c:spPr>
          </c:dPt>
          <c:dPt>
            <c:idx val="2"/>
            <c:spPr>
              <a:solidFill>
                <a:srgbClr val="77933C">
                  <a:alpha val="60000"/>
                </a:srgbClr>
              </a:solidFill>
            </c:spPr>
          </c:dPt>
          <c:dPt>
            <c:idx val="3"/>
            <c:spPr>
              <a:solidFill>
                <a:srgbClr val="77933C">
                  <a:alpha val="80000"/>
                </a:srgbClr>
              </a:solidFill>
            </c:spPr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Foglio1!$A$2:$A$6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3.2</c:v>
                </c:pt>
                <c:pt idx="1">
                  <c:v>3.8</c:v>
                </c:pt>
                <c:pt idx="2">
                  <c:v>4.3</c:v>
                </c:pt>
                <c:pt idx="3">
                  <c:v>5.5</c:v>
                </c:pt>
                <c:pt idx="4">
                  <c:v>6.4</c:v>
                </c:pt>
              </c:numCache>
            </c:numRef>
          </c:val>
        </c:ser>
        <c:dLbls/>
        <c:axId val="180856704"/>
        <c:axId val="180858240"/>
      </c:barChart>
      <c:catAx>
        <c:axId val="180856704"/>
        <c:scaling>
          <c:orientation val="minMax"/>
        </c:scaling>
        <c:axPos val="b"/>
        <c:numFmt formatCode="General" sourceLinked="1"/>
        <c:tickLblPos val="nextTo"/>
        <c:crossAx val="180858240"/>
        <c:crosses val="autoZero"/>
        <c:auto val="1"/>
        <c:lblAlgn val="ctr"/>
        <c:lblOffset val="100"/>
      </c:catAx>
      <c:valAx>
        <c:axId val="180858240"/>
        <c:scaling>
          <c:orientation val="minMax"/>
        </c:scaling>
        <c:delete val="1"/>
        <c:axPos val="l"/>
        <c:numFmt formatCode="General" sourceLinked="1"/>
        <c:tickLblPos val="none"/>
        <c:crossAx val="1808567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>
          <a:solidFill>
            <a:schemeClr val="accent6">
              <a:lumMod val="50000"/>
            </a:schemeClr>
          </a:solidFill>
        </a:defRPr>
      </a:pPr>
      <a:endParaRPr lang="it-I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3.7316552548891498E-2"/>
          <c:y val="5.7060653391453324E-2"/>
          <c:w val="0.96268329403184105"/>
          <c:h val="0.79190179849297804"/>
        </c:manualLayout>
      </c:layout>
      <c:barChart>
        <c:barDir val="col"/>
        <c:grouping val="clustered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D3082"/>
            </a:solidFill>
          </c:spPr>
          <c:dPt>
            <c:idx val="0"/>
            <c:spPr>
              <a:solidFill>
                <a:srgbClr val="0D3082">
                  <a:alpha val="40000"/>
                </a:srgbClr>
              </a:solidFill>
            </c:spPr>
          </c:dPt>
          <c:dPt>
            <c:idx val="1"/>
            <c:spPr>
              <a:solidFill>
                <a:srgbClr val="0D3082">
                  <a:alpha val="60000"/>
                </a:srgbClr>
              </a:solidFill>
            </c:spPr>
          </c:dPt>
          <c:dPt>
            <c:idx val="2"/>
            <c:spPr>
              <a:solidFill>
                <a:srgbClr val="0D3082">
                  <a:alpha val="80000"/>
                </a:srgbClr>
              </a:solidFill>
            </c:spPr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it-IT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Foglio1!$A$2:$A$6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 formatCode="0.0">
                  <c:v>30</c:v>
                </c:pt>
                <c:pt idx="1">
                  <c:v>32.800000000000011</c:v>
                </c:pt>
                <c:pt idx="2">
                  <c:v>37.700000000000003</c:v>
                </c:pt>
                <c:pt idx="3">
                  <c:v>41.1</c:v>
                </c:pt>
                <c:pt idx="4">
                  <c:v>46</c:v>
                </c:pt>
              </c:numCache>
            </c:numRef>
          </c:val>
        </c:ser>
        <c:dLbls/>
        <c:axId val="180928512"/>
        <c:axId val="180930048"/>
      </c:barChart>
      <c:catAx>
        <c:axId val="180928512"/>
        <c:scaling>
          <c:orientation val="minMax"/>
        </c:scaling>
        <c:axPos val="b"/>
        <c:numFmt formatCode="General" sourceLinked="1"/>
        <c:tickLblPos val="nextTo"/>
        <c:crossAx val="180930048"/>
        <c:crosses val="autoZero"/>
        <c:auto val="1"/>
        <c:lblAlgn val="ctr"/>
        <c:lblOffset val="100"/>
      </c:catAx>
      <c:valAx>
        <c:axId val="180930048"/>
        <c:scaling>
          <c:orientation val="minMax"/>
        </c:scaling>
        <c:delete val="1"/>
        <c:axPos val="l"/>
        <c:numFmt formatCode="0.0" sourceLinked="1"/>
        <c:tickLblPos val="none"/>
        <c:crossAx val="1809285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>
          <a:solidFill>
            <a:srgbClr val="0D3082"/>
          </a:solidFill>
        </a:defRPr>
      </a:pPr>
      <a:endParaRPr lang="it-IT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1.2539044748416405E-4"/>
          <c:y val="1.982553993957931E-2"/>
          <c:w val="0.99987447644163829"/>
          <c:h val="0.76181381701161532"/>
        </c:manualLayout>
      </c:layout>
      <c:barChart>
        <c:barDir val="col"/>
        <c:grouping val="clustered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D3082"/>
            </a:solidFill>
          </c:spPr>
          <c:dPt>
            <c:idx val="1"/>
            <c:spPr>
              <a:solidFill>
                <a:srgbClr val="0D3082">
                  <a:alpha val="80000"/>
                </a:srgbClr>
              </a:solidFill>
            </c:spPr>
          </c:dPt>
          <c:dPt>
            <c:idx val="2"/>
            <c:spPr>
              <a:solidFill>
                <a:srgbClr val="0D3082">
                  <a:alpha val="60000"/>
                </a:srgbClr>
              </a:solidFill>
            </c:spPr>
          </c:dPt>
          <c:dPt>
            <c:idx val="3"/>
            <c:spPr>
              <a:solidFill>
                <a:srgbClr val="0D3082">
                  <a:alpha val="40000"/>
                </a:srgbClr>
              </a:solidFill>
            </c:spPr>
          </c:dPt>
          <c:dPt>
            <c:idx val="4"/>
            <c:spPr>
              <a:solidFill>
                <a:srgbClr val="0D3082">
                  <a:alpha val="20000"/>
                </a:srgbClr>
              </a:solidFill>
            </c:spPr>
          </c:dPt>
          <c:dPt>
            <c:idx val="5"/>
            <c:spPr>
              <a:solidFill>
                <a:srgbClr val="0D3082">
                  <a:alpha val="10000"/>
                </a:srgb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/>
                </a:pPr>
                <a:endParaRPr lang="it-IT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Foglio1!$A$2:$A$7</c:f>
              <c:strCache>
                <c:ptCount val="6"/>
                <c:pt idx="0">
                  <c:v>DIRETTA TV</c:v>
                </c:pt>
                <c:pt idx="1">
                  <c:v>DIRETTA RADIO</c:v>
                </c:pt>
                <c:pt idx="2">
                  <c:v>ALTRE PAGINE PORTALE</c:v>
                </c:pt>
                <c:pt idx="3">
                  <c:v>HOMEPAGE</c:v>
                </c:pt>
                <c:pt idx="4">
                  <c:v>REPLAY</c:v>
                </c:pt>
                <c:pt idx="5">
                  <c:v>FOTO</c:v>
                </c:pt>
              </c:strCache>
            </c:strRef>
          </c:cat>
          <c:val>
            <c:numRef>
              <c:f>Foglio1!$B$2:$B$7</c:f>
              <c:numCache>
                <c:formatCode>0%</c:formatCode>
                <c:ptCount val="6"/>
                <c:pt idx="0">
                  <c:v>0.22</c:v>
                </c:pt>
                <c:pt idx="1">
                  <c:v>4.0000000000000022E-2</c:v>
                </c:pt>
                <c:pt idx="2">
                  <c:v>0.14000000000000001</c:v>
                </c:pt>
                <c:pt idx="3">
                  <c:v>0.17</c:v>
                </c:pt>
                <c:pt idx="4">
                  <c:v>0.17</c:v>
                </c:pt>
                <c:pt idx="5">
                  <c:v>6.0000000000000026E-2</c:v>
                </c:pt>
              </c:numCache>
            </c:numRef>
          </c:val>
        </c:ser>
        <c:dLbls>
          <c:showVal val="1"/>
        </c:dLbls>
        <c:axId val="180989312"/>
        <c:axId val="180995200"/>
      </c:barChart>
      <c:catAx>
        <c:axId val="180989312"/>
        <c:scaling>
          <c:orientation val="minMax"/>
        </c:scaling>
        <c:axPos val="b"/>
        <c:numFmt formatCode="General" sourceLinked="1"/>
        <c:tickLblPos val="nextTo"/>
        <c:crossAx val="180995200"/>
        <c:crosses val="autoZero"/>
        <c:auto val="1"/>
        <c:lblAlgn val="ctr"/>
        <c:lblOffset val="100"/>
      </c:catAx>
      <c:valAx>
        <c:axId val="180995200"/>
        <c:scaling>
          <c:orientation val="minMax"/>
        </c:scaling>
        <c:delete val="1"/>
        <c:axPos val="l"/>
        <c:numFmt formatCode="0%" sourceLinked="1"/>
        <c:tickLblPos val="none"/>
        <c:crossAx val="1809893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>
          <a:solidFill>
            <a:srgbClr val="0D3082"/>
          </a:solidFill>
        </a:defRPr>
      </a:pPr>
      <a:endParaRPr lang="it-IT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>
        <c:manualLayout>
          <c:layoutTarget val="inner"/>
          <c:xMode val="edge"/>
          <c:yMode val="edge"/>
          <c:x val="0.22238014898026201"/>
          <c:y val="4.4216449021948538E-2"/>
          <c:w val="0.59083934297778462"/>
          <c:h val="0.85976425987799099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rgbClr val="0D3082"/>
            </a:solidFill>
          </c:spPr>
          <c:dPt>
            <c:idx val="0"/>
            <c:spPr>
              <a:solidFill>
                <a:srgbClr val="77933C"/>
              </a:solidFill>
            </c:spPr>
          </c:dPt>
          <c:dPt>
            <c:idx val="1"/>
            <c:spPr>
              <a:solidFill>
                <a:srgbClr val="0D3082">
                  <a:alpha val="40000"/>
                </a:srgbClr>
              </a:solidFill>
            </c:spPr>
          </c:dPt>
          <c:dPt>
            <c:idx val="2"/>
            <c:spPr>
              <a:solidFill>
                <a:srgbClr val="0D3082">
                  <a:alpha val="60000"/>
                </a:srgbClr>
              </a:solidFill>
            </c:spPr>
          </c:dPt>
          <c:dPt>
            <c:idx val="3"/>
            <c:spPr>
              <a:solidFill>
                <a:srgbClr val="0D3082">
                  <a:alpha val="80000"/>
                </a:srgbClr>
              </a:solidFill>
            </c:spPr>
          </c:dPt>
          <c:dLbls>
            <c:delete val="1"/>
          </c:dLbls>
          <c:cat>
            <c:strRef>
              <c:f>Foglio1!$A$2:$A$6</c:f>
              <c:strCache>
                <c:ptCount val="5"/>
                <c:pt idx="0">
                  <c:v>Blackberry</c:v>
                </c:pt>
                <c:pt idx="1">
                  <c:v>iOS</c:v>
                </c:pt>
                <c:pt idx="2">
                  <c:v>windows Phone</c:v>
                </c:pt>
                <c:pt idx="3">
                  <c:v>Windows 8</c:v>
                </c:pt>
                <c:pt idx="4">
                  <c:v>Android</c:v>
                </c:pt>
              </c:strCache>
            </c:strRef>
          </c:cat>
          <c:val>
            <c:numRef>
              <c:f>Foglio1!$B$2:$B$6</c:f>
              <c:numCache>
                <c:formatCode>0.0%</c:formatCode>
                <c:ptCount val="5"/>
                <c:pt idx="0">
                  <c:v>5.0000000000000027E-3</c:v>
                </c:pt>
                <c:pt idx="1">
                  <c:v>0.37800000000000017</c:v>
                </c:pt>
                <c:pt idx="2">
                  <c:v>8.2000000000000003E-2</c:v>
                </c:pt>
                <c:pt idx="3">
                  <c:v>4.0000000000000022E-2</c:v>
                </c:pt>
                <c:pt idx="4">
                  <c:v>0.49600000000000016</c:v>
                </c:pt>
              </c:numCache>
            </c:numRef>
          </c:val>
        </c:ser>
        <c:dLbls>
          <c:showVal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400"/>
      </a:pPr>
      <a:endParaRPr lang="it-IT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DD069-EAF9-447C-8A6F-CB64D3458CA1}" type="datetimeFigureOut">
              <a:rPr lang="it-IT" smtClean="0"/>
              <a:pPr/>
              <a:t>17/04/2014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E19D5-BE17-4393-A626-93AFB8052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6854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0308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80617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70924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61234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51541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41849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32157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22465" algn="l" defTabSz="980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1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828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50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685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776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96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48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9741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188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7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377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66295" y="4820988"/>
            <a:ext cx="900000" cy="302400"/>
          </a:xfrm>
          <a:prstGeom prst="rect">
            <a:avLst/>
          </a:prstGeom>
          <a:solidFill>
            <a:srgbClr val="FFD201"/>
          </a:solidFill>
          <a:ln>
            <a:solidFill>
              <a:srgbClr val="FFD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1122882" y="4820988"/>
            <a:ext cx="900000" cy="302400"/>
          </a:xfrm>
          <a:prstGeom prst="rect">
            <a:avLst/>
          </a:prstGeom>
          <a:solidFill>
            <a:srgbClr val="3661AA"/>
          </a:solidFill>
          <a:ln>
            <a:solidFill>
              <a:srgbClr val="3661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1979469" y="4820988"/>
            <a:ext cx="900000" cy="302400"/>
          </a:xfrm>
          <a:prstGeom prst="rect">
            <a:avLst/>
          </a:prstGeom>
          <a:solidFill>
            <a:srgbClr val="D0D354"/>
          </a:solidFill>
          <a:ln>
            <a:solidFill>
              <a:srgbClr val="D0D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2836056" y="4820988"/>
            <a:ext cx="900000" cy="302400"/>
          </a:xfrm>
          <a:prstGeom prst="rect">
            <a:avLst/>
          </a:prstGeom>
          <a:solidFill>
            <a:srgbClr val="B23330"/>
          </a:solidFill>
          <a:ln>
            <a:solidFill>
              <a:srgbClr val="B23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3692643" y="4820988"/>
            <a:ext cx="900000" cy="302400"/>
          </a:xfrm>
          <a:prstGeom prst="rect">
            <a:avLst/>
          </a:prstGeom>
          <a:solidFill>
            <a:srgbClr val="00969D"/>
          </a:solidFill>
          <a:ln>
            <a:solidFill>
              <a:srgbClr val="0096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4549230" y="4820988"/>
            <a:ext cx="900000" cy="302400"/>
          </a:xfrm>
          <a:prstGeom prst="rect">
            <a:avLst/>
          </a:prstGeom>
          <a:solidFill>
            <a:srgbClr val="F37E3D"/>
          </a:solidFill>
          <a:ln>
            <a:solidFill>
              <a:srgbClr val="F37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 userDrawn="1"/>
        </p:nvSpPr>
        <p:spPr>
          <a:xfrm>
            <a:off x="5405817" y="4820988"/>
            <a:ext cx="900000" cy="302400"/>
          </a:xfrm>
          <a:prstGeom prst="rect">
            <a:avLst/>
          </a:prstGeom>
          <a:solidFill>
            <a:srgbClr val="9A5196"/>
          </a:solidFill>
          <a:ln>
            <a:solidFill>
              <a:srgbClr val="9A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 userDrawn="1"/>
        </p:nvSpPr>
        <p:spPr>
          <a:xfrm>
            <a:off x="6262404" y="4820988"/>
            <a:ext cx="900000" cy="302400"/>
          </a:xfrm>
          <a:prstGeom prst="rect">
            <a:avLst/>
          </a:prstGeom>
          <a:solidFill>
            <a:srgbClr val="48AB59"/>
          </a:solidFill>
          <a:ln>
            <a:solidFill>
              <a:srgbClr val="48A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7118991" y="4820988"/>
            <a:ext cx="900000" cy="302400"/>
          </a:xfrm>
          <a:prstGeom prst="rect">
            <a:avLst/>
          </a:prstGeom>
          <a:solidFill>
            <a:srgbClr val="ED4B42"/>
          </a:solidFill>
          <a:ln>
            <a:solidFill>
              <a:srgbClr val="ED4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ttangolo 16"/>
          <p:cNvSpPr/>
          <p:nvPr userDrawn="1"/>
        </p:nvSpPr>
        <p:spPr>
          <a:xfrm>
            <a:off x="7975580" y="4820988"/>
            <a:ext cx="900000" cy="302400"/>
          </a:xfrm>
          <a:prstGeom prst="rect">
            <a:avLst/>
          </a:prstGeom>
          <a:solidFill>
            <a:srgbClr val="3661AA"/>
          </a:solidFill>
          <a:ln>
            <a:solidFill>
              <a:srgbClr val="3661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96" tIns="35648" rIns="71296" bIns="35648" rtlCol="0" anchor="ctr"/>
          <a:lstStyle/>
          <a:p>
            <a:pPr marL="0" algn="ctr" defTabSz="980617" rtl="0" eaLnBrk="1" latinLnBrk="0" hangingPunct="1"/>
            <a:endParaRPr lang="it-IT" sz="19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 userDrawn="1"/>
        </p:nvSpPr>
        <p:spPr bwMode="auto">
          <a:xfrm>
            <a:off x="460502" y="4875941"/>
            <a:ext cx="4812483" cy="2566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296" tIns="35648" rIns="71296" bIns="3564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rPr>
              <a:t>Rai – Radiotelevisione Italiana</a:t>
            </a:r>
          </a:p>
        </p:txBody>
      </p:sp>
      <p:pic>
        <p:nvPicPr>
          <p:cNvPr id="18" name="Immagine 15" descr="Rai1blu.t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1063" y="4832290"/>
            <a:ext cx="720725" cy="27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8"/>
          <p:cNvSpPr>
            <a:spLocks noChangeArrowheads="1"/>
          </p:cNvSpPr>
          <p:nvPr userDrawn="1"/>
        </p:nvSpPr>
        <p:spPr bwMode="auto">
          <a:xfrm>
            <a:off x="8398548" y="4869200"/>
            <a:ext cx="3978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84FE075-0F02-4400-AA6E-020AC93F0405}" type="slidenum">
              <a:rPr lang="it-IT" sz="1200" b="1">
                <a:solidFill>
                  <a:srgbClr val="3661AA"/>
                </a:solidFill>
                <a:latin typeface="Arial" pitchFamily="34" charset="0"/>
                <a:ea typeface="MS PGothic" pitchFamily="34" charset="-128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sz="1200" b="1" dirty="0">
              <a:solidFill>
                <a:srgbClr val="3661AA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3" name="Line 7"/>
          <p:cNvSpPr>
            <a:spLocks noChangeShapeType="1"/>
          </p:cNvSpPr>
          <p:nvPr userDrawn="1"/>
        </p:nvSpPr>
        <p:spPr bwMode="auto">
          <a:xfrm>
            <a:off x="250825" y="656035"/>
            <a:ext cx="8640000" cy="0"/>
          </a:xfrm>
          <a:prstGeom prst="line">
            <a:avLst/>
          </a:prstGeom>
          <a:noFill/>
          <a:ln w="38100">
            <a:solidFill>
              <a:srgbClr val="000CA2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hf hdr="0" ftr="0" dt="0"/>
  <p:txStyles>
    <p:titleStyle>
      <a:lvl1pPr algn="just" rtl="0" eaLnBrk="0" fontAlgn="base" hangingPunct="0">
        <a:spcBef>
          <a:spcPct val="0"/>
        </a:spcBef>
        <a:spcAft>
          <a:spcPct val="0"/>
        </a:spcAft>
        <a:defRPr sz="2200" b="1" baseline="0">
          <a:solidFill>
            <a:srgbClr val="000066"/>
          </a:solidFill>
          <a:latin typeface="+mj-lt"/>
          <a:ea typeface="MS PGothic" pitchFamily="34" charset="-128"/>
          <a:cs typeface="MS PGothic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5pPr>
      <a:lvl6pPr marL="490308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80617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470924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961234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marL="367731" indent="-367731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796751" indent="-30644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225769" indent="-24515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716078" indent="-24515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2206387" indent="-245155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696695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7003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7312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67620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308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0617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0924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1234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1541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849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2157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2465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66295" y="4820988"/>
            <a:ext cx="900000" cy="302400"/>
          </a:xfrm>
          <a:prstGeom prst="rect">
            <a:avLst/>
          </a:prstGeom>
          <a:solidFill>
            <a:srgbClr val="BDD71F"/>
          </a:solidFill>
          <a:ln>
            <a:solidFill>
              <a:srgbClr val="BDD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22882" y="4820988"/>
            <a:ext cx="900000" cy="302400"/>
          </a:xfrm>
          <a:prstGeom prst="rect">
            <a:avLst/>
          </a:prstGeom>
          <a:solidFill>
            <a:srgbClr val="5132C8"/>
          </a:solidFill>
          <a:ln>
            <a:solidFill>
              <a:srgbClr val="513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979469" y="4820988"/>
            <a:ext cx="900000" cy="302400"/>
          </a:xfrm>
          <a:prstGeom prst="rect">
            <a:avLst/>
          </a:prstGeom>
          <a:solidFill>
            <a:srgbClr val="B40049"/>
          </a:solidFill>
          <a:ln>
            <a:solidFill>
              <a:srgbClr val="B4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836056" y="4820988"/>
            <a:ext cx="900000" cy="302400"/>
          </a:xfrm>
          <a:prstGeom prst="rect">
            <a:avLst/>
          </a:prstGeom>
          <a:solidFill>
            <a:srgbClr val="6DD802"/>
          </a:solidFill>
          <a:ln>
            <a:solidFill>
              <a:srgbClr val="6FD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92643" y="4820988"/>
            <a:ext cx="900000" cy="302400"/>
          </a:xfrm>
          <a:prstGeom prst="rect">
            <a:avLst/>
          </a:prstGeom>
          <a:solidFill>
            <a:srgbClr val="BD00EA"/>
          </a:solidFill>
          <a:ln>
            <a:solidFill>
              <a:srgbClr val="BD00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549230" y="4820988"/>
            <a:ext cx="900000" cy="302400"/>
          </a:xfrm>
          <a:prstGeom prst="rect">
            <a:avLst/>
          </a:prstGeom>
          <a:solidFill>
            <a:srgbClr val="FF8C01"/>
          </a:solidFill>
          <a:ln>
            <a:solidFill>
              <a:srgbClr val="F4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405817" y="4820988"/>
            <a:ext cx="900000" cy="302400"/>
          </a:xfrm>
          <a:prstGeom prst="rect">
            <a:avLst/>
          </a:prstGeom>
          <a:solidFill>
            <a:srgbClr val="1A1A1A"/>
          </a:solidFill>
          <a:ln>
            <a:solidFill>
              <a:srgbClr val="1A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262404" y="4820988"/>
            <a:ext cx="900000" cy="302400"/>
          </a:xfrm>
          <a:prstGeom prst="rect">
            <a:avLst/>
          </a:prstGeom>
          <a:solidFill>
            <a:srgbClr val="477493"/>
          </a:solidFill>
          <a:ln>
            <a:solidFill>
              <a:srgbClr val="477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7118991" y="4820988"/>
            <a:ext cx="900000" cy="302400"/>
          </a:xfrm>
          <a:prstGeom prst="rect">
            <a:avLst/>
          </a:prstGeom>
          <a:solidFill>
            <a:srgbClr val="FF2A57"/>
          </a:solidFill>
          <a:ln>
            <a:solidFill>
              <a:srgbClr val="FF2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975580" y="4820988"/>
            <a:ext cx="900000" cy="302400"/>
          </a:xfrm>
          <a:prstGeom prst="rect">
            <a:avLst/>
          </a:prstGeom>
          <a:solidFill>
            <a:srgbClr val="5132C8"/>
          </a:solidFill>
          <a:ln>
            <a:solidFill>
              <a:srgbClr val="513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061" tIns="49031" rIns="98061" bIns="49031"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60502" y="4875941"/>
            <a:ext cx="4812483" cy="2566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296" tIns="35648" rIns="71296" bIns="3564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prstClr val="white"/>
                </a:solidFill>
                <a:latin typeface="Century Gothic" pitchFamily="34" charset="0"/>
                <a:ea typeface="MS PGothic" pitchFamily="34" charset="-128"/>
              </a:rPr>
              <a:t>Rai – Radiotelevisione Italiana</a:t>
            </a:r>
          </a:p>
        </p:txBody>
      </p:sp>
      <p:pic>
        <p:nvPicPr>
          <p:cNvPr id="18" name="Immagine 15" descr="Rai1blu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1063" y="4832290"/>
            <a:ext cx="720725" cy="27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8"/>
          <p:cNvSpPr>
            <a:spLocks noChangeArrowheads="1"/>
          </p:cNvSpPr>
          <p:nvPr/>
        </p:nvSpPr>
        <p:spPr bwMode="auto">
          <a:xfrm>
            <a:off x="8398548" y="4869200"/>
            <a:ext cx="3978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84FE075-0F02-4400-AA6E-020AC93F0405}" type="slidenum">
              <a:rPr lang="it-IT" sz="1200" b="1">
                <a:solidFill>
                  <a:srgbClr val="5132C8"/>
                </a:solidFill>
                <a:latin typeface="Arial" pitchFamily="34" charset="0"/>
                <a:ea typeface="MS PGothic" pitchFamily="34" charset="-128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sz="1200" b="1">
              <a:solidFill>
                <a:srgbClr val="5132C8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50825" y="656035"/>
            <a:ext cx="8640000" cy="0"/>
          </a:xfrm>
          <a:prstGeom prst="line">
            <a:avLst/>
          </a:prstGeom>
          <a:noFill/>
          <a:ln w="38100">
            <a:solidFill>
              <a:srgbClr val="000CA2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 ftr="0" dt="0"/>
  <p:txStyles>
    <p:titleStyle>
      <a:lvl1pPr algn="just" rtl="0" eaLnBrk="0" fontAlgn="base" hangingPunct="0">
        <a:spcBef>
          <a:spcPct val="0"/>
        </a:spcBef>
        <a:spcAft>
          <a:spcPct val="0"/>
        </a:spcAft>
        <a:defRPr sz="2200" b="1" baseline="0">
          <a:solidFill>
            <a:srgbClr val="000066"/>
          </a:solidFill>
          <a:latin typeface="+mj-lt"/>
          <a:ea typeface="MS PGothic" pitchFamily="34" charset="-128"/>
          <a:cs typeface="MS PGothic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0066"/>
          </a:solidFill>
          <a:latin typeface="Arial" charset="0"/>
          <a:ea typeface="MS PGothic" pitchFamily="34" charset="-128"/>
          <a:cs typeface="MS PGothic"/>
        </a:defRPr>
      </a:lvl5pPr>
      <a:lvl6pPr marL="490308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80617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470924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961234" algn="just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marL="367731" indent="-367731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796751" indent="-30644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225769" indent="-24515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716078" indent="-24515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2206387" indent="-245155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696695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7003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7312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67620" indent="-24515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308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0617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0924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1234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1541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849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2157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2465" algn="l" defTabSz="9806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EEC45D-26F8-4B99-88AA-76F35C9DF5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17/04/2014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03B545-C923-4C33-A93F-F8C1FF28EA7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26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8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7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6.jpeg"/><Relationship Id="rId5" Type="http://schemas.openxmlformats.org/officeDocument/2006/relationships/tags" Target="../tags/tag25.xml"/><Relationship Id="rId10" Type="http://schemas.openxmlformats.org/officeDocument/2006/relationships/image" Target="../media/image35.png"/><Relationship Id="rId4" Type="http://schemas.openxmlformats.org/officeDocument/2006/relationships/tags" Target="../tags/tag24.xml"/><Relationship Id="rId9" Type="http://schemas.openxmlformats.org/officeDocument/2006/relationships/chart" Target="../charts/chart5.xml"/><Relationship Id="rId1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esentazione_di_Microsoft_Office_PowerPoint6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chart" Target="../charts/char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chart" Target="../charts/chart2.xml"/><Relationship Id="rId5" Type="http://schemas.openxmlformats.org/officeDocument/2006/relationships/tags" Target="../tags/tag15.xml"/><Relationship Id="rId10" Type="http://schemas.openxmlformats.org/officeDocument/2006/relationships/chart" Target="../charts/chart1.xml"/><Relationship Id="rId4" Type="http://schemas.openxmlformats.org/officeDocument/2006/relationships/tags" Target="../tags/tag14.xml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527634"/>
            <a:ext cx="54366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it-IT" sz="2400" b="1" dirty="0" smtClean="0">
                <a:solidFill>
                  <a:srgbClr val="0D3082"/>
                </a:solidFill>
              </a:rPr>
              <a:t>EVOLUZIONE</a:t>
            </a:r>
          </a:p>
          <a:p>
            <a:pPr defTabSz="914400"/>
            <a:r>
              <a:rPr lang="it-IT" sz="2400" b="1" dirty="0" smtClean="0">
                <a:solidFill>
                  <a:srgbClr val="0D3082"/>
                </a:solidFill>
              </a:rPr>
              <a:t>CROSS-PIATTAFORMA</a:t>
            </a:r>
            <a:endParaRPr lang="it-IT" sz="2400" b="1" dirty="0">
              <a:solidFill>
                <a:srgbClr val="0D3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480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2" descr="Digital Strategy.jpg"/>
          <p:cNvPicPr>
            <a:picLocks noChangeAspect="1"/>
          </p:cNvPicPr>
          <p:nvPr/>
        </p:nvPicPr>
        <p:blipFill>
          <a:blip r:embed="rId8" cstate="print">
            <a:alphaModFix amt="73000"/>
          </a:blip>
          <a:stretch>
            <a:fillRect/>
          </a:stretch>
        </p:blipFill>
        <p:spPr>
          <a:xfrm flipH="1">
            <a:off x="5488539" y="2598937"/>
            <a:ext cx="4876800" cy="3657600"/>
          </a:xfrm>
          <a:prstGeom prst="rect">
            <a:avLst/>
          </a:prstGeom>
        </p:spPr>
      </p:pic>
      <p:sp>
        <p:nvSpPr>
          <p:cNvPr id="22" name="Rectangle 33"/>
          <p:cNvSpPr/>
          <p:nvPr/>
        </p:nvSpPr>
        <p:spPr>
          <a:xfrm rot="5400000">
            <a:off x="6712782" y="1027312"/>
            <a:ext cx="2114550" cy="5029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23" name="Rectangle 34"/>
          <p:cNvSpPr/>
          <p:nvPr/>
        </p:nvSpPr>
        <p:spPr>
          <a:xfrm>
            <a:off x="5412339" y="2598937"/>
            <a:ext cx="2819400" cy="3771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34" name="Titolo 1"/>
          <p:cNvSpPr>
            <a:spLocks noGrp="1"/>
          </p:cNvSpPr>
          <p:nvPr>
            <p:ph type="title" idx="4294967295"/>
          </p:nvPr>
        </p:nvSpPr>
        <p:spPr>
          <a:xfrm>
            <a:off x="539552" y="607069"/>
            <a:ext cx="8229600" cy="484748"/>
          </a:xfrm>
        </p:spPr>
        <p:txBody>
          <a:bodyPr anchor="t" anchorCtr="0">
            <a:noAutofit/>
          </a:bodyPr>
          <a:lstStyle/>
          <a:p>
            <a:pPr eaLnBrk="0" hangingPunct="0"/>
            <a:r>
              <a:rPr lang="it-IT" sz="1800" dirty="0">
                <a:solidFill>
                  <a:schemeClr val="tx2"/>
                </a:solidFill>
              </a:rPr>
              <a:t>4,5 MILIONI DI DOWNLOADS</a:t>
            </a:r>
          </a:p>
        </p:txBody>
      </p:sp>
      <p:sp>
        <p:nvSpPr>
          <p:cNvPr id="28" name="Rectangle 88"/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3505201" y="1059582"/>
            <a:ext cx="5334001" cy="3500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914400">
              <a:defRPr/>
            </a:pPr>
            <a:r>
              <a:rPr lang="it-IT" sz="1200" cap="all" dirty="0" err="1">
                <a:solidFill>
                  <a:srgbClr val="1F497D"/>
                </a:solidFill>
              </a:rPr>
              <a:t>Downloads</a:t>
            </a:r>
            <a:r>
              <a:rPr lang="it-IT" sz="1200" cap="all" dirty="0">
                <a:solidFill>
                  <a:srgbClr val="1F497D"/>
                </a:solidFill>
              </a:rPr>
              <a:t> dal lancio piattaforma</a:t>
            </a:r>
          </a:p>
        </p:txBody>
      </p:sp>
      <p:grpSp>
        <p:nvGrpSpPr>
          <p:cNvPr id="29" name="Group 14"/>
          <p:cNvGrpSpPr/>
          <p:nvPr/>
        </p:nvGrpSpPr>
        <p:grpSpPr>
          <a:xfrm>
            <a:off x="381602" y="1059582"/>
            <a:ext cx="3123599" cy="472275"/>
            <a:chOff x="457199" y="5161500"/>
            <a:chExt cx="3592789" cy="629700"/>
          </a:xfrm>
        </p:grpSpPr>
        <p:sp>
          <p:nvSpPr>
            <p:cNvPr id="30" name="Pentagon 79"/>
            <p:cNvSpPr/>
            <p:nvPr/>
          </p:nvSpPr>
          <p:spPr>
            <a:xfrm rot="5400000">
              <a:off x="1938744" y="3679955"/>
              <a:ext cx="629700" cy="3592789"/>
            </a:xfrm>
            <a:prstGeom prst="homePlate">
              <a:avLst>
                <a:gd name="adj" fmla="val 22222"/>
              </a:avLst>
            </a:prstGeom>
            <a:gradFill>
              <a:gsLst>
                <a:gs pos="0">
                  <a:srgbClr val="002960"/>
                </a:gs>
                <a:gs pos="100000">
                  <a:srgbClr val="0D3082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31" name="CasellaDiTesto 16"/>
            <p:cNvSpPr txBox="1"/>
            <p:nvPr/>
          </p:nvSpPr>
          <p:spPr>
            <a:xfrm>
              <a:off x="844057" y="5182496"/>
              <a:ext cx="3116871" cy="3693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marL="177800" defTabSz="914400">
                <a:defRPr/>
              </a:pPr>
              <a:r>
                <a:rPr lang="it-IT" sz="1100" dirty="0" smtClean="0">
                  <a:solidFill>
                    <a:srgbClr val="FFFFFF"/>
                  </a:solidFill>
                </a:rPr>
                <a:t>LA PIÙ SCARICATA TRA LE APP RAI</a:t>
              </a:r>
              <a:endParaRPr lang="it-IT" sz="1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2" name="Segnaposto contenuto 6"/>
          <p:cNvSpPr txBox="1">
            <a:spLocks/>
          </p:cNvSpPr>
          <p:nvPr/>
        </p:nvSpPr>
        <p:spPr>
          <a:xfrm>
            <a:off x="609600" y="1400101"/>
            <a:ext cx="8215064" cy="3257550"/>
          </a:xfrm>
          <a:prstGeom prst="rect">
            <a:avLst/>
          </a:prstGeom>
          <a:solidFill>
            <a:schemeClr val="bg1"/>
          </a:solidFill>
          <a:ln>
            <a:solidFill>
              <a:srgbClr val="2E808B"/>
            </a:solidFill>
          </a:ln>
        </p:spPr>
        <p:txBody>
          <a:bodyPr vert="horz" wrap="square" lIns="91440" tIns="4680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600"/>
              </a:spcBef>
              <a:buClr>
                <a:srgbClr val="2E808B"/>
              </a:buClr>
            </a:pPr>
            <a:endParaRPr lang="it-IT" sz="1400" dirty="0">
              <a:solidFill>
                <a:srgbClr val="004A94"/>
              </a:solidFill>
              <a:cs typeface="Arial" charset="0"/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609600" y="4682321"/>
            <a:ext cx="8215064" cy="300083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000" cap="none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14400"/>
            <a:r>
              <a:rPr lang="it-IT" sz="800" dirty="0">
                <a:solidFill>
                  <a:srgbClr val="1F497D"/>
                </a:solidFill>
              </a:rPr>
              <a:t>100% = 4,5 MILIONI DI DOWNLOADS - FONTE: ELABORAZIONE INTERNA SU DATI APPLE STORE, GOOGLE PLAY ETC. DATE DI RILASCIO : IOS IPAD 21/02/2012, WINDOWS PHONE 20/10/2010, WINDOWS 8 28/06/2012, ANDROID 31/08/2012.</a:t>
            </a:r>
          </a:p>
        </p:txBody>
      </p:sp>
      <p:graphicFrame>
        <p:nvGraphicFramePr>
          <p:cNvPr id="35" name="Grafico 34"/>
          <p:cNvGraphicFramePr/>
          <p:nvPr>
            <p:extLst/>
          </p:nvPr>
        </p:nvGraphicFramePr>
        <p:xfrm>
          <a:off x="2800317" y="2076363"/>
          <a:ext cx="3132740" cy="2152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6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671900" y="1441961"/>
            <a:ext cx="1518451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36000" bIns="0">
            <a:spAutoFit/>
          </a:bodyPr>
          <a:lstStyle/>
          <a:p>
            <a:pPr marL="1551" lvl="1" algn="ctr" defTabSz="874935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125000"/>
            </a:pPr>
            <a:r>
              <a:rPr lang="it-IT" sz="1400" dirty="0" err="1" smtClean="0">
                <a:solidFill>
                  <a:srgbClr val="0D3082"/>
                </a:solidFill>
              </a:rPr>
              <a:t>Blackberry</a:t>
            </a:r>
            <a:r>
              <a:rPr lang="it-IT" sz="1400" dirty="0">
                <a:solidFill>
                  <a:srgbClr val="0D3082"/>
                </a:solidFill>
              </a:rPr>
              <a:t/>
            </a:r>
            <a:br>
              <a:rPr lang="it-IT" sz="1400" dirty="0">
                <a:solidFill>
                  <a:srgbClr val="0D3082"/>
                </a:solidFill>
              </a:rPr>
            </a:br>
            <a:r>
              <a:rPr lang="it-IT" sz="1400" dirty="0" smtClean="0">
                <a:solidFill>
                  <a:srgbClr val="0D3082"/>
                </a:solidFill>
              </a:rPr>
              <a:t>0,5%</a:t>
            </a:r>
            <a:endParaRPr lang="it-IT" sz="1400" dirty="0">
              <a:solidFill>
                <a:srgbClr val="0D3082"/>
              </a:solidFill>
            </a:endParaRPr>
          </a:p>
        </p:txBody>
      </p:sp>
      <p:sp>
        <p:nvSpPr>
          <p:cNvPr id="37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596476" y="3074685"/>
            <a:ext cx="653994" cy="3086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36000" bIns="0">
            <a:spAutoFit/>
          </a:bodyPr>
          <a:lstStyle/>
          <a:p>
            <a:pPr marL="1551" lvl="1" algn="ctr" defTabSz="874935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125000"/>
            </a:pPr>
            <a:r>
              <a:rPr lang="it-IT" sz="1400" dirty="0" err="1" smtClean="0">
                <a:solidFill>
                  <a:srgbClr val="0D3082"/>
                </a:solidFill>
              </a:rPr>
              <a:t>Android</a:t>
            </a:r>
            <a:r>
              <a:rPr lang="it-IT" sz="1400" dirty="0" smtClean="0">
                <a:solidFill>
                  <a:srgbClr val="0D3082"/>
                </a:solidFill>
              </a:rPr>
              <a:t/>
            </a:r>
            <a:br>
              <a:rPr lang="it-IT" sz="1400" dirty="0" smtClean="0">
                <a:solidFill>
                  <a:srgbClr val="0D3082"/>
                </a:solidFill>
              </a:rPr>
            </a:br>
            <a:r>
              <a:rPr lang="it-IT" sz="1400" dirty="0" smtClean="0">
                <a:solidFill>
                  <a:srgbClr val="0D3082"/>
                </a:solidFill>
              </a:rPr>
              <a:t>49,6%</a:t>
            </a:r>
            <a:endParaRPr lang="it-IT" sz="1400" dirty="0">
              <a:solidFill>
                <a:srgbClr val="0D3082"/>
              </a:solidFill>
            </a:endParaRPr>
          </a:p>
        </p:txBody>
      </p:sp>
      <p:sp>
        <p:nvSpPr>
          <p:cNvPr id="38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644008" y="4178265"/>
            <a:ext cx="1866951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36000" bIns="0">
            <a:spAutoFit/>
          </a:bodyPr>
          <a:lstStyle/>
          <a:p>
            <a:pPr marL="1551" lvl="1" algn="ctr" defTabSz="874935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125000"/>
            </a:pPr>
            <a:r>
              <a:rPr lang="it-IT" sz="1400" dirty="0" smtClean="0">
                <a:solidFill>
                  <a:srgbClr val="0D3082"/>
                </a:solidFill>
              </a:rPr>
              <a:t>Windows Phone</a:t>
            </a:r>
            <a:br>
              <a:rPr lang="it-IT" sz="1400" dirty="0" smtClean="0">
                <a:solidFill>
                  <a:srgbClr val="0D3082"/>
                </a:solidFill>
              </a:rPr>
            </a:br>
            <a:r>
              <a:rPr lang="it-IT" sz="1400" dirty="0" smtClean="0">
                <a:solidFill>
                  <a:srgbClr val="0D3082"/>
                </a:solidFill>
              </a:rPr>
              <a:t>8,2%</a:t>
            </a:r>
            <a:endParaRPr lang="it-IT" sz="1400" dirty="0">
              <a:solidFill>
                <a:srgbClr val="0D3082"/>
              </a:solidFill>
            </a:endParaRPr>
          </a:p>
        </p:txBody>
      </p:sp>
      <p:sp>
        <p:nvSpPr>
          <p:cNvPr id="39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29068" y="4229607"/>
            <a:ext cx="1398090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36000" bIns="0">
            <a:spAutoFit/>
          </a:bodyPr>
          <a:lstStyle/>
          <a:p>
            <a:pPr marL="1551" lvl="1" algn="ctr" defTabSz="874935">
              <a:buClr>
                <a:srgbClr val="1F497D"/>
              </a:buClr>
              <a:buSzPct val="125000"/>
            </a:pPr>
            <a:r>
              <a:rPr lang="it-IT" sz="1400" dirty="0" smtClean="0">
                <a:solidFill>
                  <a:srgbClr val="0D3082"/>
                </a:solidFill>
              </a:rPr>
              <a:t>Windows </a:t>
            </a:r>
          </a:p>
          <a:p>
            <a:pPr marL="1551" lvl="1" algn="ctr" defTabSz="874935">
              <a:buClr>
                <a:srgbClr val="1F497D"/>
              </a:buClr>
              <a:buSzPct val="125000"/>
            </a:pPr>
            <a:r>
              <a:rPr lang="it-IT" sz="1400" dirty="0" smtClean="0">
                <a:solidFill>
                  <a:srgbClr val="0D3082"/>
                </a:solidFill>
              </a:rPr>
              <a:t>84%</a:t>
            </a:r>
            <a:endParaRPr lang="it-IT" sz="1400" dirty="0">
              <a:solidFill>
                <a:srgbClr val="0D3082"/>
              </a:solidFill>
            </a:endParaRPr>
          </a:p>
        </p:txBody>
      </p:sp>
      <p:sp>
        <p:nvSpPr>
          <p:cNvPr id="40" name="Triangolo isoscele 39"/>
          <p:cNvSpPr/>
          <p:nvPr/>
        </p:nvSpPr>
        <p:spPr>
          <a:xfrm rot="3882405">
            <a:off x="5305391" y="2576409"/>
            <a:ext cx="233124" cy="200970"/>
          </a:xfrm>
          <a:prstGeom prst="triangle">
            <a:avLst/>
          </a:prstGeom>
          <a:solidFill>
            <a:srgbClr val="0D30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41" name="Triangolo isoscele 40"/>
          <p:cNvSpPr/>
          <p:nvPr/>
        </p:nvSpPr>
        <p:spPr>
          <a:xfrm rot="15882405">
            <a:off x="3230550" y="3113516"/>
            <a:ext cx="233124" cy="200970"/>
          </a:xfrm>
          <a:prstGeom prst="triangle">
            <a:avLst/>
          </a:prstGeom>
          <a:solidFill>
            <a:srgbClr val="0D3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42" name="Triangolo isoscele 41"/>
          <p:cNvSpPr/>
          <p:nvPr/>
        </p:nvSpPr>
        <p:spPr>
          <a:xfrm rot="10542405">
            <a:off x="4392606" y="4073118"/>
            <a:ext cx="233124" cy="200970"/>
          </a:xfrm>
          <a:prstGeom prst="triangle">
            <a:avLst/>
          </a:prstGeom>
          <a:solidFill>
            <a:srgbClr val="0D30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43" name="Triangolo isoscele 42"/>
          <p:cNvSpPr/>
          <p:nvPr/>
        </p:nvSpPr>
        <p:spPr>
          <a:xfrm rot="42405">
            <a:off x="4305820" y="1915176"/>
            <a:ext cx="233124" cy="200970"/>
          </a:xfrm>
          <a:prstGeom prst="triangle">
            <a:avLst/>
          </a:prstGeom>
          <a:solidFill>
            <a:srgbClr val="77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44" name="Triangolo isoscele 43"/>
          <p:cNvSpPr/>
          <p:nvPr/>
        </p:nvSpPr>
        <p:spPr>
          <a:xfrm rot="9282405">
            <a:off x="4862276" y="3950077"/>
            <a:ext cx="233124" cy="200970"/>
          </a:xfrm>
          <a:prstGeom prst="triangle">
            <a:avLst/>
          </a:prstGeom>
          <a:solidFill>
            <a:srgbClr val="0D308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7844" y="1491630"/>
            <a:ext cx="741794" cy="830808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054029"/>
            <a:ext cx="1427345" cy="1045871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641" y="3911561"/>
            <a:ext cx="1188132" cy="711390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4148" y="3278165"/>
            <a:ext cx="1332200" cy="1016748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02"/>
          <a:stretch/>
        </p:blipFill>
        <p:spPr>
          <a:xfrm>
            <a:off x="5868144" y="1513969"/>
            <a:ext cx="1938089" cy="1398297"/>
          </a:xfrm>
          <a:prstGeom prst="rect">
            <a:avLst/>
          </a:prstGeom>
        </p:spPr>
      </p:pic>
      <p:sp>
        <p:nvSpPr>
          <p:cNvPr id="50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562607" y="2462273"/>
            <a:ext cx="628391" cy="3086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36000" bIns="0">
            <a:spAutoFit/>
          </a:bodyPr>
          <a:lstStyle/>
          <a:p>
            <a:pPr marL="1551" lvl="1" algn="ctr" defTabSz="874935"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Pct val="125000"/>
            </a:pPr>
            <a:r>
              <a:rPr lang="it-IT" sz="1400" dirty="0" err="1" smtClean="0">
                <a:solidFill>
                  <a:srgbClr val="0D3082"/>
                </a:solidFill>
              </a:rPr>
              <a:t>iOS</a:t>
            </a:r>
            <a:r>
              <a:rPr lang="it-IT" sz="1400" dirty="0" smtClean="0">
                <a:solidFill>
                  <a:srgbClr val="0D3082"/>
                </a:solidFill>
              </a:rPr>
              <a:t/>
            </a:r>
            <a:br>
              <a:rPr lang="it-IT" sz="1400" dirty="0" smtClean="0">
                <a:solidFill>
                  <a:srgbClr val="0D3082"/>
                </a:solidFill>
              </a:rPr>
            </a:br>
            <a:r>
              <a:rPr lang="it-IT" sz="1400" dirty="0" smtClean="0">
                <a:solidFill>
                  <a:srgbClr val="0D3082"/>
                </a:solidFill>
              </a:rPr>
              <a:t>37,8%</a:t>
            </a:r>
            <a:endParaRPr lang="it-IT" sz="1400" dirty="0">
              <a:solidFill>
                <a:srgbClr val="0D3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47625" y="1"/>
          <a:ext cx="9056189" cy="5200042"/>
        </p:xfrm>
        <a:graphic>
          <a:graphicData uri="http://schemas.openxmlformats.org/presentationml/2006/ole">
            <p:oleObj spid="_x0000_s12329" name="Presentation" r:id="rId3" imgW="4570640" imgH="2571013" progId="PowerPoint.Show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3366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8032" y="-102129"/>
            <a:ext cx="9936596" cy="5240002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82356" y="141480"/>
            <a:ext cx="8179291" cy="702078"/>
          </a:xfrm>
          <a:prstGeom prst="rect">
            <a:avLst/>
          </a:prstGeom>
          <a:solidFill>
            <a:srgbClr val="0D308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noAutofit/>
          </a:bodyPr>
          <a:lstStyle/>
          <a:p>
            <a:pPr algn="ctr" defTabSz="914400"/>
            <a:r>
              <a:rPr lang="it-IT" sz="1400" b="1" dirty="0" smtClean="0">
                <a:solidFill>
                  <a:prstClr val="white"/>
                </a:solidFill>
              </a:rPr>
              <a:t>OGNI GIORNO ACCANTO AGLI ITALIANI</a:t>
            </a:r>
            <a:endParaRPr lang="it-IT" sz="1400" b="1" dirty="0">
              <a:solidFill>
                <a:prstClr val="white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82356" y="3147814"/>
            <a:ext cx="8179291" cy="1776455"/>
          </a:xfrm>
          <a:prstGeom prst="rect">
            <a:avLst/>
          </a:prstGeom>
          <a:solidFill>
            <a:srgbClr val="0D3082">
              <a:alpha val="86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72000" tIns="108000" rIns="72000" bIns="72000" anchor="t" anchorCtr="0">
            <a:noAutofit/>
          </a:bodyPr>
          <a:lstStyle/>
          <a:p>
            <a:pPr algn="ctr" defTabSz="914400"/>
            <a:r>
              <a:rPr lang="it-IT" sz="2400" b="1" dirty="0">
                <a:solidFill>
                  <a:srgbClr val="F0810A"/>
                </a:solidFill>
              </a:rPr>
              <a:t>591.000 italiani</a:t>
            </a:r>
          </a:p>
          <a:p>
            <a:pPr algn="ctr" defTabSz="914400"/>
            <a:r>
              <a:rPr lang="it-IT" sz="1800" b="1" dirty="0">
                <a:solidFill>
                  <a:prstClr val="white"/>
                </a:solidFill>
              </a:rPr>
              <a:t>ogni giorno visitano uno dei portali RAI</a:t>
            </a:r>
          </a:p>
          <a:p>
            <a:pPr algn="ctr" defTabSz="914400"/>
            <a:r>
              <a:rPr lang="it-IT" sz="1800" b="1" dirty="0">
                <a:solidFill>
                  <a:prstClr val="white"/>
                </a:solidFill>
              </a:rPr>
              <a:t>per un totale di 1,7 miliardi di pagine viste nel 2013</a:t>
            </a:r>
          </a:p>
        </p:txBody>
      </p:sp>
      <p:grpSp>
        <p:nvGrpSpPr>
          <p:cNvPr id="34" name="Gruppo 33"/>
          <p:cNvGrpSpPr/>
          <p:nvPr/>
        </p:nvGrpSpPr>
        <p:grpSpPr>
          <a:xfrm>
            <a:off x="2231740" y="4361377"/>
            <a:ext cx="4680520" cy="400058"/>
            <a:chOff x="1043608" y="5810435"/>
            <a:chExt cx="7144816" cy="687354"/>
          </a:xfrm>
        </p:grpSpPr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88224" y="5859957"/>
              <a:ext cx="1600200" cy="609600"/>
            </a:xfrm>
            <a:prstGeom prst="rect">
              <a:avLst/>
            </a:prstGeom>
          </p:spPr>
        </p:pic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7439" y="5831726"/>
              <a:ext cx="1133136" cy="666063"/>
            </a:xfrm>
            <a:prstGeom prst="rect">
              <a:avLst/>
            </a:prstGeom>
          </p:spPr>
        </p:pic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085" t="35238" r="32515" b="39030"/>
            <a:stretch/>
          </p:blipFill>
          <p:spPr>
            <a:xfrm>
              <a:off x="1043608" y="5810435"/>
              <a:ext cx="1316182" cy="658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307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/>
          <p:cNvSpPr>
            <a:spLocks noGrp="1"/>
          </p:cNvSpPr>
          <p:nvPr>
            <p:ph type="title" idx="4294967295"/>
          </p:nvPr>
        </p:nvSpPr>
        <p:spPr>
          <a:xfrm>
            <a:off x="539552" y="607069"/>
            <a:ext cx="8229600" cy="484748"/>
          </a:xfrm>
        </p:spPr>
        <p:txBody>
          <a:bodyPr anchor="t" anchorCtr="0">
            <a:noAutofit/>
          </a:bodyPr>
          <a:lstStyle/>
          <a:p>
            <a:pPr eaLnBrk="0" hangingPunct="0"/>
            <a:r>
              <a:rPr lang="it-IT" sz="1800" cap="all" dirty="0">
                <a:solidFill>
                  <a:srgbClr val="0D3082"/>
                </a:solidFill>
              </a:rPr>
              <a:t>IL GRADIMENTO DEL </a:t>
            </a:r>
            <a:r>
              <a:rPr lang="it-IT" sz="1800" cap="all" dirty="0" smtClean="0">
                <a:solidFill>
                  <a:srgbClr val="0D3082"/>
                </a:solidFill>
              </a:rPr>
              <a:t>web: voto </a:t>
            </a:r>
            <a:r>
              <a:rPr lang="it-IT" sz="1800" cap="all" dirty="0">
                <a:solidFill>
                  <a:srgbClr val="0D3082"/>
                </a:solidFill>
              </a:rPr>
              <a:t>medio</a:t>
            </a:r>
            <a:br>
              <a:rPr lang="it-IT" sz="1800" cap="all" dirty="0">
                <a:solidFill>
                  <a:srgbClr val="0D3082"/>
                </a:solidFill>
              </a:rPr>
            </a:br>
            <a:endParaRPr lang="it-IT" sz="1800" cap="all" dirty="0">
              <a:solidFill>
                <a:srgbClr val="0D3082"/>
              </a:solidFill>
            </a:endParaRPr>
          </a:p>
        </p:txBody>
      </p:sp>
      <p:sp>
        <p:nvSpPr>
          <p:cNvPr id="6" name="Rettangolo arrotondato 22"/>
          <p:cNvSpPr>
            <a:spLocks noChangeArrowheads="1"/>
          </p:cNvSpPr>
          <p:nvPr/>
        </p:nvSpPr>
        <p:spPr bwMode="auto">
          <a:xfrm>
            <a:off x="660400" y="4267200"/>
            <a:ext cx="1905000" cy="70485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11561" y="4786861"/>
            <a:ext cx="4721289" cy="207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>
              <a:defRPr sz="1200">
                <a:solidFill>
                  <a:srgbClr val="0D3082"/>
                </a:solidFill>
              </a:defRPr>
            </a:lvl1pPr>
          </a:lstStyle>
          <a:p>
            <a:pPr defTabSz="914400"/>
            <a:r>
              <a:rPr lang="it-IT" dirty="0"/>
              <a:t>Fonte: Ricerca Corporate Reputation 2013, base individui 14+.</a:t>
            </a:r>
          </a:p>
        </p:txBody>
      </p:sp>
      <p:cxnSp>
        <p:nvCxnSpPr>
          <p:cNvPr id="26" name="Connettore 1 25"/>
          <p:cNvCxnSpPr/>
          <p:nvPr/>
        </p:nvCxnSpPr>
        <p:spPr>
          <a:xfrm flipV="1">
            <a:off x="2699792" y="3264224"/>
            <a:ext cx="864096" cy="659473"/>
          </a:xfrm>
          <a:prstGeom prst="line">
            <a:avLst/>
          </a:prstGeom>
          <a:ln>
            <a:solidFill>
              <a:srgbClr val="0D30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7816850" y="2178320"/>
            <a:ext cx="312906" cy="177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sz="900">
                <a:solidFill>
                  <a:prstClr val="white"/>
                </a:solidFill>
              </a:rPr>
              <a:t>(=)</a:t>
            </a:r>
          </a:p>
        </p:txBody>
      </p:sp>
      <p:sp>
        <p:nvSpPr>
          <p:cNvPr id="27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522156" y="1095586"/>
            <a:ext cx="4722251" cy="35283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D3082"/>
            </a:solidFill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400" dirty="0">
              <a:solidFill>
                <a:srgbClr val="0D3082"/>
              </a:solidFill>
            </a:endParaRPr>
          </a:p>
        </p:txBody>
      </p:sp>
      <p:sp>
        <p:nvSpPr>
          <p:cNvPr id="28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635896" y="1939694"/>
            <a:ext cx="2192186" cy="87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3600" b="1" spc="-300" dirty="0" smtClean="0">
                <a:solidFill>
                  <a:srgbClr val="0D3082"/>
                </a:solidFill>
              </a:rPr>
              <a:t>6,9</a:t>
            </a:r>
            <a:endParaRPr lang="it-IT" sz="1400" b="1" dirty="0" smtClean="0">
              <a:solidFill>
                <a:srgbClr val="0D3082"/>
              </a:solidFill>
            </a:endParaRPr>
          </a:p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400" dirty="0">
              <a:solidFill>
                <a:srgbClr val="0D3082"/>
              </a:solidFill>
            </a:endParaRPr>
          </a:p>
        </p:txBody>
      </p:sp>
      <p:pic>
        <p:nvPicPr>
          <p:cNvPr id="29" name="Immagine 28" descr="portatil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995686"/>
            <a:ext cx="897412" cy="541610"/>
          </a:xfrm>
          <a:prstGeom prst="rect">
            <a:avLst/>
          </a:prstGeom>
        </p:spPr>
      </p:pic>
      <p:sp>
        <p:nvSpPr>
          <p:cNvPr id="30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635896" y="1181700"/>
            <a:ext cx="2198098" cy="746634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defTabSz="914400"/>
            <a:r>
              <a:rPr lang="it-IT" sz="1100" b="1" dirty="0">
                <a:solidFill>
                  <a:prstClr val="white"/>
                </a:solidFill>
              </a:rPr>
              <a:t>FRUIZIONE IN DIFFERITA DI TV </a:t>
            </a:r>
            <a:r>
              <a:rPr lang="it-IT" sz="1100" b="1" dirty="0" smtClean="0">
                <a:solidFill>
                  <a:prstClr val="white"/>
                </a:solidFill>
              </a:rPr>
              <a:t>E </a:t>
            </a:r>
            <a:r>
              <a:rPr lang="it-IT" sz="1100" b="1" dirty="0">
                <a:solidFill>
                  <a:prstClr val="white"/>
                </a:solidFill>
              </a:rPr>
              <a:t>RADIO </a:t>
            </a:r>
            <a:r>
              <a:rPr lang="it-IT" sz="1100" b="1" dirty="0" smtClean="0">
                <a:solidFill>
                  <a:prstClr val="white"/>
                </a:solidFill>
              </a:rPr>
              <a:t>ATTRAVERSO</a:t>
            </a:r>
          </a:p>
          <a:p>
            <a:pPr defTabSz="914400"/>
            <a:r>
              <a:rPr lang="it-IT" sz="1100" b="1" dirty="0" smtClean="0">
                <a:solidFill>
                  <a:prstClr val="white"/>
                </a:solidFill>
              </a:rPr>
              <a:t>IL </a:t>
            </a:r>
            <a:r>
              <a:rPr lang="it-IT" sz="1100" b="1" dirty="0">
                <a:solidFill>
                  <a:prstClr val="white"/>
                </a:solidFill>
              </a:rPr>
              <a:t>WEB</a:t>
            </a:r>
          </a:p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100" b="1" dirty="0">
              <a:solidFill>
                <a:prstClr val="white"/>
              </a:solidFill>
            </a:endParaRPr>
          </a:p>
        </p:txBody>
      </p:sp>
      <p:sp>
        <p:nvSpPr>
          <p:cNvPr id="31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940152" y="1950855"/>
            <a:ext cx="2192186" cy="87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3600" b="1" spc="-300" dirty="0" smtClean="0">
                <a:solidFill>
                  <a:srgbClr val="0D3082"/>
                </a:solidFill>
              </a:rPr>
              <a:t>6,9</a:t>
            </a:r>
            <a:endParaRPr lang="it-IT" sz="1400" b="1" dirty="0" smtClean="0">
              <a:solidFill>
                <a:srgbClr val="0D3082"/>
              </a:solidFill>
            </a:endParaRPr>
          </a:p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400" dirty="0">
              <a:solidFill>
                <a:srgbClr val="0D3082"/>
              </a:solidFill>
            </a:endParaRPr>
          </a:p>
        </p:txBody>
      </p:sp>
      <p:sp>
        <p:nvSpPr>
          <p:cNvPr id="32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940152" y="1192861"/>
            <a:ext cx="2198098" cy="746634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defTabSz="914400"/>
            <a:r>
              <a:rPr lang="it-IT" sz="1100" b="1" dirty="0">
                <a:solidFill>
                  <a:srgbClr val="FFFFFF"/>
                </a:solidFill>
              </a:rPr>
              <a:t>FRUIZIONE </a:t>
            </a:r>
            <a:r>
              <a:rPr lang="it-IT" sz="1100" b="1" dirty="0" smtClean="0">
                <a:solidFill>
                  <a:srgbClr val="FFFFFF"/>
                </a:solidFill>
              </a:rPr>
              <a:t>IN </a:t>
            </a:r>
            <a:r>
              <a:rPr lang="it-IT" sz="1100" b="1" dirty="0">
                <a:solidFill>
                  <a:srgbClr val="FFFFFF"/>
                </a:solidFill>
              </a:rPr>
              <a:t>DIRETTA TV </a:t>
            </a:r>
            <a:endParaRPr lang="it-IT" sz="1100" b="1" dirty="0" smtClean="0">
              <a:solidFill>
                <a:srgbClr val="FFFFFF"/>
              </a:solidFill>
            </a:endParaRPr>
          </a:p>
          <a:p>
            <a:pPr defTabSz="914400"/>
            <a:r>
              <a:rPr lang="it-IT" sz="1100" b="1" dirty="0" smtClean="0">
                <a:solidFill>
                  <a:srgbClr val="FFFFFF"/>
                </a:solidFill>
              </a:rPr>
              <a:t>E </a:t>
            </a:r>
            <a:r>
              <a:rPr lang="it-IT" sz="1100" b="1" dirty="0">
                <a:solidFill>
                  <a:srgbClr val="FFFFFF"/>
                </a:solidFill>
              </a:rPr>
              <a:t>RADIO </a:t>
            </a:r>
            <a:r>
              <a:rPr lang="it-IT" sz="1100" b="1" dirty="0" smtClean="0">
                <a:solidFill>
                  <a:srgbClr val="FFFFFF"/>
                </a:solidFill>
              </a:rPr>
              <a:t>ATTRAVERSO </a:t>
            </a:r>
            <a:r>
              <a:rPr lang="it-IT" sz="1100" b="1" dirty="0">
                <a:solidFill>
                  <a:srgbClr val="FFFFFF"/>
                </a:solidFill>
              </a:rPr>
              <a:t>WEB</a:t>
            </a:r>
          </a:p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100" b="1" dirty="0">
              <a:solidFill>
                <a:prstClr val="white"/>
              </a:solidFill>
            </a:endParaRPr>
          </a:p>
        </p:txBody>
      </p:sp>
      <p:pic>
        <p:nvPicPr>
          <p:cNvPr id="34" name="Immagine 33" descr="pad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V="1">
            <a:off x="7179392" y="1902779"/>
            <a:ext cx="473850" cy="792088"/>
          </a:xfrm>
          <a:prstGeom prst="rect">
            <a:avLst/>
          </a:prstGeom>
        </p:spPr>
      </p:pic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5440586" y="3963112"/>
            <a:ext cx="312906" cy="177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sz="900">
                <a:solidFill>
                  <a:prstClr val="white"/>
                </a:solidFill>
              </a:rPr>
              <a:t>(=)</a:t>
            </a:r>
          </a:p>
        </p:txBody>
      </p:sp>
      <p:sp>
        <p:nvSpPr>
          <p:cNvPr id="37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635896" y="3660833"/>
            <a:ext cx="2192186" cy="87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3600" b="1" spc="-300" dirty="0" smtClean="0">
                <a:solidFill>
                  <a:srgbClr val="0D3082"/>
                </a:solidFill>
              </a:rPr>
              <a:t>6,8</a:t>
            </a:r>
            <a:endParaRPr lang="it-IT" sz="1400" b="1" dirty="0" smtClean="0">
              <a:solidFill>
                <a:srgbClr val="0D3082"/>
              </a:solidFill>
            </a:endParaRPr>
          </a:p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400" dirty="0">
              <a:solidFill>
                <a:srgbClr val="0D3082"/>
              </a:solidFill>
            </a:endParaRPr>
          </a:p>
        </p:txBody>
      </p:sp>
      <p:sp>
        <p:nvSpPr>
          <p:cNvPr id="38" name="Rectangle 9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3635896" y="2902839"/>
            <a:ext cx="2198098" cy="746634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defTabSz="914400"/>
            <a:r>
              <a:rPr lang="it-IT" sz="1100" b="1" dirty="0">
                <a:solidFill>
                  <a:srgbClr val="FFFFFF"/>
                </a:solidFill>
              </a:rPr>
              <a:t>DOWNLOAD </a:t>
            </a:r>
            <a:r>
              <a:rPr lang="it-IT" sz="1100" b="1" dirty="0" smtClean="0">
                <a:solidFill>
                  <a:srgbClr val="FFFFFF"/>
                </a:solidFill>
              </a:rPr>
              <a:t>DI </a:t>
            </a:r>
            <a:r>
              <a:rPr lang="it-IT" sz="1100" b="1" dirty="0">
                <a:solidFill>
                  <a:srgbClr val="FFFFFF"/>
                </a:solidFill>
              </a:rPr>
              <a:t>PROGRAMMI TV </a:t>
            </a:r>
            <a:r>
              <a:rPr lang="it-IT" sz="1100" b="1" dirty="0" smtClean="0">
                <a:solidFill>
                  <a:srgbClr val="FFFFFF"/>
                </a:solidFill>
              </a:rPr>
              <a:t>E </a:t>
            </a:r>
            <a:r>
              <a:rPr lang="it-IT" sz="1100" b="1" dirty="0">
                <a:solidFill>
                  <a:srgbClr val="FFFFFF"/>
                </a:solidFill>
              </a:rPr>
              <a:t>RADIO ATTRAVERSO </a:t>
            </a:r>
            <a:endParaRPr lang="it-IT" sz="1100" b="1" dirty="0" smtClean="0">
              <a:solidFill>
                <a:srgbClr val="FFFFFF"/>
              </a:solidFill>
            </a:endParaRPr>
          </a:p>
          <a:p>
            <a:pPr defTabSz="914400"/>
            <a:r>
              <a:rPr lang="it-IT" sz="1100" b="1" dirty="0" smtClean="0">
                <a:solidFill>
                  <a:srgbClr val="FFFFFF"/>
                </a:solidFill>
              </a:rPr>
              <a:t>IL </a:t>
            </a:r>
            <a:r>
              <a:rPr lang="it-IT" sz="1100" b="1" dirty="0">
                <a:solidFill>
                  <a:srgbClr val="FFFFFF"/>
                </a:solidFill>
              </a:rPr>
              <a:t>WEB</a:t>
            </a:r>
          </a:p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100" b="1" dirty="0">
              <a:solidFill>
                <a:prstClr val="white"/>
              </a:solidFill>
            </a:endParaRPr>
          </a:p>
        </p:txBody>
      </p:sp>
      <p:pic>
        <p:nvPicPr>
          <p:cNvPr id="39" name="Immagine 38" descr="download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754410"/>
            <a:ext cx="619686" cy="509528"/>
          </a:xfrm>
          <a:prstGeom prst="rect">
            <a:avLst/>
          </a:prstGeom>
        </p:spPr>
      </p:pic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769309" y="2792313"/>
            <a:ext cx="434734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sz="900">
                <a:solidFill>
                  <a:prstClr val="white"/>
                </a:solidFill>
              </a:rPr>
              <a:t>(-1.1)</a:t>
            </a:r>
          </a:p>
        </p:txBody>
      </p:sp>
      <p:sp>
        <p:nvSpPr>
          <p:cNvPr id="4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1560" y="3325159"/>
            <a:ext cx="2198098" cy="1061146"/>
          </a:xfrm>
          <a:prstGeom prst="rect">
            <a:avLst/>
          </a:prstGeom>
          <a:solidFill>
            <a:srgbClr val="0D3082"/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3600" b="1" dirty="0" smtClean="0">
                <a:solidFill>
                  <a:prstClr val="white"/>
                </a:solidFill>
              </a:rPr>
              <a:t>6,8</a:t>
            </a:r>
            <a:endParaRPr lang="it-IT" sz="1400" b="1" dirty="0" smtClean="0">
              <a:solidFill>
                <a:prstClr val="white"/>
              </a:solidFill>
            </a:endParaRPr>
          </a:p>
          <a:p>
            <a:pPr marL="1551" lvl="1" defTabSz="874935">
              <a:lnSpc>
                <a:spcPct val="80000"/>
              </a:lnSpc>
              <a:spcBef>
                <a:spcPct val="15000"/>
              </a:spcBef>
              <a:buClr>
                <a:srgbClr val="1F497D"/>
              </a:buClr>
              <a:buSzPct val="110000"/>
            </a:pPr>
            <a:r>
              <a:rPr lang="it-IT" sz="1400" b="1" dirty="0" smtClean="0">
                <a:solidFill>
                  <a:prstClr val="white"/>
                </a:solidFill>
              </a:rPr>
              <a:t>voto 6-10= 73%</a:t>
            </a:r>
          </a:p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400" dirty="0">
              <a:solidFill>
                <a:prstClr val="white"/>
              </a:solidFill>
            </a:endParaRPr>
          </a:p>
        </p:txBody>
      </p:sp>
      <p:sp>
        <p:nvSpPr>
          <p:cNvPr id="42" name="Rectangle 9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11560" y="1138587"/>
            <a:ext cx="2198098" cy="22227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 lIns="144000" tIns="72000" rIns="72000" bIns="72000">
            <a:noAutofit/>
          </a:bodyPr>
          <a:lstStyle/>
          <a:p>
            <a:pPr marL="1551" lvl="1" defTabSz="874935">
              <a:spcBef>
                <a:spcPct val="15000"/>
              </a:spcBef>
              <a:buClr>
                <a:srgbClr val="1F497D"/>
              </a:buClr>
              <a:buSzPct val="110000"/>
            </a:pPr>
            <a:endParaRPr lang="it-IT" sz="1400" dirty="0">
              <a:solidFill>
                <a:srgbClr val="0D3082"/>
              </a:solidFill>
            </a:endParaRPr>
          </a:p>
        </p:txBody>
      </p:sp>
      <p:pic>
        <p:nvPicPr>
          <p:cNvPr id="43" name="Immagine 42" descr="raitv_web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187" y="1633190"/>
            <a:ext cx="2066653" cy="1214789"/>
          </a:xfrm>
          <a:prstGeom prst="rect">
            <a:avLst/>
          </a:prstGeom>
        </p:spPr>
      </p:pic>
      <p:grpSp>
        <p:nvGrpSpPr>
          <p:cNvPr id="44" name="Gruppo 43"/>
          <p:cNvGrpSpPr/>
          <p:nvPr/>
        </p:nvGrpSpPr>
        <p:grpSpPr>
          <a:xfrm rot="16200000">
            <a:off x="607722" y="1135264"/>
            <a:ext cx="180000" cy="180000"/>
            <a:chOff x="323528" y="3861048"/>
            <a:chExt cx="180000" cy="180000"/>
          </a:xfrm>
        </p:grpSpPr>
        <p:sp>
          <p:nvSpPr>
            <p:cNvPr id="53" name="Triangolo rettangolo 52"/>
            <p:cNvSpPr/>
            <p:nvPr/>
          </p:nvSpPr>
          <p:spPr>
            <a:xfrm>
              <a:off x="323528" y="3861048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59" name="Triangolo rettangolo 58"/>
            <p:cNvSpPr/>
            <p:nvPr/>
          </p:nvSpPr>
          <p:spPr>
            <a:xfrm rot="10800000">
              <a:off x="323528" y="3861048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545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1"/>
          <p:cNvSpPr>
            <a:spLocks noGrp="1"/>
          </p:cNvSpPr>
          <p:nvPr>
            <p:ph type="title" idx="4294967295"/>
          </p:nvPr>
        </p:nvSpPr>
        <p:spPr>
          <a:xfrm>
            <a:off x="539552" y="607069"/>
            <a:ext cx="8229600" cy="484748"/>
          </a:xfrm>
        </p:spPr>
        <p:txBody>
          <a:bodyPr anchor="t" anchorCtr="0">
            <a:noAutofit/>
          </a:bodyPr>
          <a:lstStyle/>
          <a:p>
            <a:pPr eaLnBrk="0" hangingPunct="0"/>
            <a:r>
              <a:rPr lang="it-IT" sz="1800" dirty="0">
                <a:solidFill>
                  <a:schemeClr val="tx2"/>
                </a:solidFill>
              </a:rPr>
              <a:t>LA NUOVA OFFERTA RAI.</a:t>
            </a:r>
            <a:br>
              <a:rPr lang="it-IT" sz="1800" dirty="0">
                <a:solidFill>
                  <a:schemeClr val="tx2"/>
                </a:solidFill>
              </a:rPr>
            </a:br>
            <a:r>
              <a:rPr lang="it-IT" sz="1800" dirty="0" smtClean="0">
                <a:solidFill>
                  <a:schemeClr val="tx2"/>
                </a:solidFill>
              </a:rPr>
              <a:t>IL </a:t>
            </a:r>
            <a:r>
              <a:rPr lang="it-IT" sz="1800" dirty="0">
                <a:solidFill>
                  <a:schemeClr val="tx2"/>
                </a:solidFill>
              </a:rPr>
              <a:t>PORTALE NEWS DELLA RAI (RAI NEWS)</a:t>
            </a:r>
          </a:p>
        </p:txBody>
      </p:sp>
      <p:grpSp>
        <p:nvGrpSpPr>
          <p:cNvPr id="47" name="Gruppo 46"/>
          <p:cNvGrpSpPr/>
          <p:nvPr/>
        </p:nvGrpSpPr>
        <p:grpSpPr>
          <a:xfrm>
            <a:off x="685474" y="1347614"/>
            <a:ext cx="4714618" cy="626951"/>
            <a:chOff x="611560" y="2225985"/>
            <a:chExt cx="8145710" cy="839418"/>
          </a:xfrm>
        </p:grpSpPr>
        <p:sp>
          <p:nvSpPr>
            <p:cNvPr id="48" name="Rectangle 16"/>
            <p:cNvSpPr/>
            <p:nvPr/>
          </p:nvSpPr>
          <p:spPr>
            <a:xfrm>
              <a:off x="611560" y="2225985"/>
              <a:ext cx="8145710" cy="83941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defTabSz="914400"/>
              <a:endParaRPr lang="en-US" sz="1400" b="1" dirty="0">
                <a:solidFill>
                  <a:srgbClr val="0D3082"/>
                </a:solidFill>
              </a:endParaRPr>
            </a:p>
          </p:txBody>
        </p:sp>
        <p:sp>
          <p:nvSpPr>
            <p:cNvPr id="62" name="Rectangle 9"/>
            <p:cNvSpPr>
              <a:spLocks noChangeArrowheads="1"/>
            </p:cNvSpPr>
            <p:nvPr/>
          </p:nvSpPr>
          <p:spPr bwMode="auto">
            <a:xfrm>
              <a:off x="899592" y="2264959"/>
              <a:ext cx="7857677" cy="76147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defTabSz="914400"/>
              <a:r>
                <a:rPr lang="it-IT" sz="1400" dirty="0" smtClean="0">
                  <a:solidFill>
                    <a:srgbClr val="0D3082"/>
                  </a:solidFill>
                </a:rPr>
                <a:t>Appena nato è già un punto di riferimento </a:t>
              </a:r>
              <a:endParaRPr lang="it-IT" sz="1400" dirty="0">
                <a:solidFill>
                  <a:srgbClr val="0D3082"/>
                </a:solidFill>
              </a:endParaRPr>
            </a:p>
          </p:txBody>
        </p:sp>
      </p:grpSp>
      <p:grpSp>
        <p:nvGrpSpPr>
          <p:cNvPr id="63" name="Gruppo 62"/>
          <p:cNvGrpSpPr/>
          <p:nvPr/>
        </p:nvGrpSpPr>
        <p:grpSpPr>
          <a:xfrm>
            <a:off x="685474" y="2069863"/>
            <a:ext cx="4714618" cy="626951"/>
            <a:chOff x="611560" y="2225985"/>
            <a:chExt cx="8145710" cy="839418"/>
          </a:xfrm>
        </p:grpSpPr>
        <p:sp>
          <p:nvSpPr>
            <p:cNvPr id="64" name="Rectangle 16"/>
            <p:cNvSpPr/>
            <p:nvPr/>
          </p:nvSpPr>
          <p:spPr>
            <a:xfrm>
              <a:off x="611560" y="2225985"/>
              <a:ext cx="8145710" cy="83941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defTabSz="914400"/>
              <a:endParaRPr lang="en-US" sz="1400" b="1" dirty="0">
                <a:solidFill>
                  <a:srgbClr val="0D3082"/>
                </a:solidFill>
              </a:endParaRPr>
            </a:p>
          </p:txBody>
        </p:sp>
        <p:sp>
          <p:nvSpPr>
            <p:cNvPr id="65" name="Rectangle 9"/>
            <p:cNvSpPr>
              <a:spLocks noChangeArrowheads="1"/>
            </p:cNvSpPr>
            <p:nvPr/>
          </p:nvSpPr>
          <p:spPr bwMode="auto">
            <a:xfrm>
              <a:off x="899592" y="2264959"/>
              <a:ext cx="7857677" cy="76147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defTabSz="914400"/>
              <a:r>
                <a:rPr lang="it-IT" sz="1400" dirty="0" smtClean="0">
                  <a:solidFill>
                    <a:srgbClr val="0D3082"/>
                  </a:solidFill>
                </a:rPr>
                <a:t>Ogni giorno </a:t>
              </a:r>
              <a:r>
                <a:rPr lang="it-IT" sz="1400" b="1" dirty="0" smtClean="0">
                  <a:solidFill>
                    <a:srgbClr val="0D3082"/>
                  </a:solidFill>
                </a:rPr>
                <a:t>1,2</a:t>
              </a:r>
              <a:r>
                <a:rPr lang="it-IT" sz="1400" dirty="0" smtClean="0">
                  <a:solidFill>
                    <a:srgbClr val="0D3082"/>
                  </a:solidFill>
                </a:rPr>
                <a:t> milioni di pagine viste e </a:t>
              </a:r>
              <a:r>
                <a:rPr lang="it-IT" sz="1400" b="1" dirty="0" smtClean="0">
                  <a:solidFill>
                    <a:srgbClr val="0D3082"/>
                  </a:solidFill>
                </a:rPr>
                <a:t>188</a:t>
              </a:r>
              <a:r>
                <a:rPr lang="it-IT" sz="1400" dirty="0" smtClean="0">
                  <a:solidFill>
                    <a:srgbClr val="0D3082"/>
                  </a:solidFill>
                </a:rPr>
                <a:t> mila utenti in media</a:t>
              </a:r>
              <a:endParaRPr lang="it-IT" sz="1400" dirty="0">
                <a:solidFill>
                  <a:srgbClr val="0D3082"/>
                </a:solidFill>
              </a:endParaRPr>
            </a:p>
          </p:txBody>
        </p:sp>
      </p:grpSp>
      <p:grpSp>
        <p:nvGrpSpPr>
          <p:cNvPr id="69" name="Gruppo 68"/>
          <p:cNvGrpSpPr/>
          <p:nvPr/>
        </p:nvGrpSpPr>
        <p:grpSpPr>
          <a:xfrm>
            <a:off x="685474" y="2787774"/>
            <a:ext cx="4714618" cy="1224136"/>
            <a:chOff x="611560" y="2225985"/>
            <a:chExt cx="8145710" cy="839418"/>
          </a:xfrm>
        </p:grpSpPr>
        <p:sp>
          <p:nvSpPr>
            <p:cNvPr id="70" name="Rectangle 16"/>
            <p:cNvSpPr/>
            <p:nvPr/>
          </p:nvSpPr>
          <p:spPr>
            <a:xfrm>
              <a:off x="611560" y="2225985"/>
              <a:ext cx="8145710" cy="83941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defTabSz="914400"/>
              <a:endParaRPr lang="en-US" sz="1400" b="1" dirty="0">
                <a:solidFill>
                  <a:srgbClr val="0D3082"/>
                </a:solidFill>
              </a:endParaRP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899592" y="2264959"/>
              <a:ext cx="7857677" cy="76147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defTabSz="914400"/>
              <a:r>
                <a:rPr lang="it-IT" sz="1400" dirty="0" smtClean="0">
                  <a:solidFill>
                    <a:srgbClr val="0D3082"/>
                  </a:solidFill>
                </a:rPr>
                <a:t>È il portale dell’offerta informativa RAI con un continuo sviluppo tecnologico per garantire tutta l’innovazione per soddisfare le aspettative degli utenti</a:t>
              </a:r>
              <a:endParaRPr lang="it-IT" sz="1400" dirty="0">
                <a:solidFill>
                  <a:srgbClr val="0D3082"/>
                </a:solidFill>
              </a:endParaRPr>
            </a:p>
          </p:txBody>
        </p:sp>
      </p:grpSp>
      <p:grpSp>
        <p:nvGrpSpPr>
          <p:cNvPr id="72" name="Gruppo 71"/>
          <p:cNvGrpSpPr/>
          <p:nvPr/>
        </p:nvGrpSpPr>
        <p:grpSpPr>
          <a:xfrm rot="16200000">
            <a:off x="681635" y="1340638"/>
            <a:ext cx="180000" cy="180000"/>
            <a:chOff x="323528" y="3861048"/>
            <a:chExt cx="180000" cy="180000"/>
          </a:xfrm>
        </p:grpSpPr>
        <p:sp>
          <p:nvSpPr>
            <p:cNvPr id="73" name="Triangolo rettangolo 72"/>
            <p:cNvSpPr/>
            <p:nvPr/>
          </p:nvSpPr>
          <p:spPr>
            <a:xfrm>
              <a:off x="323528" y="3861048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74" name="Triangolo rettangolo 73"/>
            <p:cNvSpPr/>
            <p:nvPr/>
          </p:nvSpPr>
          <p:spPr>
            <a:xfrm rot="10800000">
              <a:off x="323528" y="3861048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Gruppo 74"/>
          <p:cNvGrpSpPr/>
          <p:nvPr/>
        </p:nvGrpSpPr>
        <p:grpSpPr>
          <a:xfrm rot="16200000">
            <a:off x="681635" y="2067694"/>
            <a:ext cx="180000" cy="180000"/>
            <a:chOff x="323528" y="3861048"/>
            <a:chExt cx="180000" cy="180000"/>
          </a:xfrm>
        </p:grpSpPr>
        <p:sp>
          <p:nvSpPr>
            <p:cNvPr id="76" name="Triangolo rettangolo 75"/>
            <p:cNvSpPr/>
            <p:nvPr/>
          </p:nvSpPr>
          <p:spPr>
            <a:xfrm>
              <a:off x="323528" y="3861048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77" name="Triangolo rettangolo 76"/>
            <p:cNvSpPr/>
            <p:nvPr/>
          </p:nvSpPr>
          <p:spPr>
            <a:xfrm rot="10800000">
              <a:off x="323528" y="3861048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81" name="Gruppo 80"/>
          <p:cNvGrpSpPr/>
          <p:nvPr/>
        </p:nvGrpSpPr>
        <p:grpSpPr>
          <a:xfrm rot="16200000">
            <a:off x="681635" y="2788744"/>
            <a:ext cx="180000" cy="180000"/>
            <a:chOff x="323528" y="3861048"/>
            <a:chExt cx="180000" cy="180000"/>
          </a:xfrm>
        </p:grpSpPr>
        <p:sp>
          <p:nvSpPr>
            <p:cNvPr id="82" name="Triangolo rettangolo 81"/>
            <p:cNvSpPr/>
            <p:nvPr/>
          </p:nvSpPr>
          <p:spPr>
            <a:xfrm>
              <a:off x="323528" y="3861048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83" name="Triangolo rettangolo 82"/>
            <p:cNvSpPr/>
            <p:nvPr/>
          </p:nvSpPr>
          <p:spPr>
            <a:xfrm rot="10800000">
              <a:off x="323528" y="3861048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</p:grpSp>
      <p:pic>
        <p:nvPicPr>
          <p:cNvPr id="117" name="Immagine 1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6006" y="1347614"/>
            <a:ext cx="2342378" cy="3483536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4711" y="1699547"/>
            <a:ext cx="2069886" cy="275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14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1"/>
          <p:cNvSpPr>
            <a:spLocks noGrp="1"/>
          </p:cNvSpPr>
          <p:nvPr>
            <p:ph type="title" idx="4294967295"/>
          </p:nvPr>
        </p:nvSpPr>
        <p:spPr>
          <a:xfrm>
            <a:off x="539552" y="607069"/>
            <a:ext cx="8229600" cy="484748"/>
          </a:xfrm>
        </p:spPr>
        <p:txBody>
          <a:bodyPr anchor="t" anchorCtr="0">
            <a:noAutofit/>
          </a:bodyPr>
          <a:lstStyle/>
          <a:p>
            <a:pPr eaLnBrk="0" hangingPunct="0"/>
            <a:r>
              <a:rPr lang="it-IT" sz="1800" dirty="0">
                <a:solidFill>
                  <a:schemeClr val="tx2"/>
                </a:solidFill>
              </a:rPr>
              <a:t>LA NUOVA OFFERTA RAI. </a:t>
            </a:r>
            <a:br>
              <a:rPr lang="it-IT" sz="1800" dirty="0">
                <a:solidFill>
                  <a:schemeClr val="tx2"/>
                </a:solidFill>
              </a:rPr>
            </a:br>
            <a:r>
              <a:rPr lang="it-IT" sz="1800" dirty="0">
                <a:solidFill>
                  <a:schemeClr val="tx2"/>
                </a:solidFill>
              </a:rPr>
              <a:t>RAI.TV</a:t>
            </a:r>
          </a:p>
        </p:txBody>
      </p:sp>
      <p:grpSp>
        <p:nvGrpSpPr>
          <p:cNvPr id="80" name="Gruppo 79"/>
          <p:cNvGrpSpPr/>
          <p:nvPr/>
        </p:nvGrpSpPr>
        <p:grpSpPr>
          <a:xfrm>
            <a:off x="679942" y="1364275"/>
            <a:ext cx="4720150" cy="415387"/>
            <a:chOff x="611560" y="2225985"/>
            <a:chExt cx="8145710" cy="839418"/>
          </a:xfrm>
        </p:grpSpPr>
        <p:sp>
          <p:nvSpPr>
            <p:cNvPr id="84" name="Rectangle 16"/>
            <p:cNvSpPr/>
            <p:nvPr/>
          </p:nvSpPr>
          <p:spPr>
            <a:xfrm>
              <a:off x="611560" y="2225985"/>
              <a:ext cx="8145710" cy="83941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defTabSz="914400"/>
              <a:endParaRPr lang="en-US" sz="1200" b="1" dirty="0">
                <a:solidFill>
                  <a:srgbClr val="0D3082"/>
                </a:solidFill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899593" y="2264959"/>
              <a:ext cx="7857677" cy="761472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defTabSz="914400"/>
              <a:r>
                <a:rPr lang="it-IT" sz="1200" dirty="0" smtClean="0">
                  <a:solidFill>
                    <a:srgbClr val="0D3082"/>
                  </a:solidFill>
                </a:rPr>
                <a:t>Lanciato nel 2010 è il prodotto più visto di </a:t>
              </a:r>
              <a:r>
                <a:rPr lang="it-IT" sz="1200" dirty="0" err="1" smtClean="0">
                  <a:solidFill>
                    <a:srgbClr val="0D3082"/>
                  </a:solidFill>
                </a:rPr>
                <a:t>Rai.it</a:t>
              </a:r>
              <a:endParaRPr lang="it-IT" sz="1200" dirty="0">
                <a:solidFill>
                  <a:srgbClr val="0D3082"/>
                </a:solidFill>
              </a:endParaRPr>
            </a:p>
          </p:txBody>
        </p:sp>
      </p:grpSp>
      <p:grpSp>
        <p:nvGrpSpPr>
          <p:cNvPr id="81" name="Gruppo 80"/>
          <p:cNvGrpSpPr/>
          <p:nvPr/>
        </p:nvGrpSpPr>
        <p:grpSpPr>
          <a:xfrm rot="16200000">
            <a:off x="679941" y="1347614"/>
            <a:ext cx="180000" cy="180000"/>
            <a:chOff x="323528" y="3861048"/>
            <a:chExt cx="180000" cy="180000"/>
          </a:xfrm>
        </p:grpSpPr>
        <p:sp>
          <p:nvSpPr>
            <p:cNvPr id="82" name="Triangolo rettangolo 81"/>
            <p:cNvSpPr/>
            <p:nvPr/>
          </p:nvSpPr>
          <p:spPr>
            <a:xfrm>
              <a:off x="323528" y="3861048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83" name="Triangolo rettangolo 82"/>
            <p:cNvSpPr/>
            <p:nvPr/>
          </p:nvSpPr>
          <p:spPr>
            <a:xfrm rot="10800000">
              <a:off x="323528" y="3861048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679942" y="1995686"/>
            <a:ext cx="4720150" cy="724129"/>
            <a:chOff x="611560" y="2225985"/>
            <a:chExt cx="8145710" cy="839418"/>
          </a:xfrm>
        </p:grpSpPr>
        <p:sp>
          <p:nvSpPr>
            <p:cNvPr id="98" name="Rectangle 16"/>
            <p:cNvSpPr/>
            <p:nvPr/>
          </p:nvSpPr>
          <p:spPr>
            <a:xfrm>
              <a:off x="611560" y="2225985"/>
              <a:ext cx="8145710" cy="83941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defTabSz="914400"/>
              <a:endParaRPr lang="en-US" sz="1200" b="1" dirty="0">
                <a:solidFill>
                  <a:srgbClr val="0D3082"/>
                </a:solidFill>
              </a:endParaRPr>
            </a:p>
          </p:txBody>
        </p:sp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899592" y="2264959"/>
              <a:ext cx="7857677" cy="76147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defTabSz="914400"/>
              <a:r>
                <a:rPr lang="it-IT" sz="1200" dirty="0" smtClean="0">
                  <a:solidFill>
                    <a:srgbClr val="0D3082"/>
                  </a:solidFill>
                </a:rPr>
                <a:t>Nel 2013 una media mensile di </a:t>
              </a:r>
              <a:r>
                <a:rPr lang="it-IT" sz="1200" b="1" dirty="0" smtClean="0">
                  <a:solidFill>
                    <a:srgbClr val="0D3082"/>
                  </a:solidFill>
                </a:rPr>
                <a:t>61 milioni </a:t>
              </a:r>
              <a:r>
                <a:rPr lang="it-IT" sz="1200" dirty="0" smtClean="0">
                  <a:solidFill>
                    <a:srgbClr val="0D3082"/>
                  </a:solidFill>
                </a:rPr>
                <a:t>di pagine viste (</a:t>
              </a:r>
              <a:r>
                <a:rPr lang="it-IT" sz="1200" b="1" dirty="0" smtClean="0">
                  <a:solidFill>
                    <a:srgbClr val="0D3082"/>
                  </a:solidFill>
                </a:rPr>
                <a:t>+17% </a:t>
              </a:r>
              <a:r>
                <a:rPr lang="it-IT" sz="1200" dirty="0" smtClean="0">
                  <a:solidFill>
                    <a:srgbClr val="0D3082"/>
                  </a:solidFill>
                </a:rPr>
                <a:t>rispetto 2012) e </a:t>
              </a:r>
              <a:r>
                <a:rPr lang="it-IT" sz="1200" b="1" dirty="0" smtClean="0">
                  <a:solidFill>
                    <a:srgbClr val="0D3082"/>
                  </a:solidFill>
                </a:rPr>
                <a:t>5,5 milioni </a:t>
              </a:r>
              <a:r>
                <a:rPr lang="it-IT" sz="1200" dirty="0" smtClean="0">
                  <a:solidFill>
                    <a:srgbClr val="0D3082"/>
                  </a:solidFill>
                </a:rPr>
                <a:t>di utenti unici (</a:t>
              </a:r>
              <a:r>
                <a:rPr lang="it-IT" sz="1200" b="1" dirty="0" smtClean="0">
                  <a:solidFill>
                    <a:srgbClr val="0D3082"/>
                  </a:solidFill>
                </a:rPr>
                <a:t>+30%</a:t>
              </a:r>
              <a:r>
                <a:rPr lang="it-IT" sz="1200" dirty="0" smtClean="0">
                  <a:solidFill>
                    <a:srgbClr val="0D3082"/>
                  </a:solidFill>
                </a:rPr>
                <a:t>). Nei primi mesi 2014 continua il trend di crescita</a:t>
              </a:r>
              <a:endParaRPr lang="it-IT" sz="1200" dirty="0">
                <a:solidFill>
                  <a:srgbClr val="0D3082"/>
                </a:solidFill>
              </a:endParaRPr>
            </a:p>
          </p:txBody>
        </p:sp>
      </p:grpSp>
      <p:grpSp>
        <p:nvGrpSpPr>
          <p:cNvPr id="95" name="Gruppo 94"/>
          <p:cNvGrpSpPr/>
          <p:nvPr/>
        </p:nvGrpSpPr>
        <p:grpSpPr>
          <a:xfrm rot="16200000">
            <a:off x="679941" y="1995686"/>
            <a:ext cx="180000" cy="180000"/>
            <a:chOff x="323528" y="3861048"/>
            <a:chExt cx="180000" cy="180000"/>
          </a:xfrm>
        </p:grpSpPr>
        <p:sp>
          <p:nvSpPr>
            <p:cNvPr id="96" name="Triangolo rettangolo 95"/>
            <p:cNvSpPr/>
            <p:nvPr/>
          </p:nvSpPr>
          <p:spPr>
            <a:xfrm>
              <a:off x="323528" y="3861048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97" name="Triangolo rettangolo 96"/>
            <p:cNvSpPr/>
            <p:nvPr/>
          </p:nvSpPr>
          <p:spPr>
            <a:xfrm rot="10800000">
              <a:off x="323528" y="3861048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1" name="Gruppo 100"/>
          <p:cNvGrpSpPr/>
          <p:nvPr/>
        </p:nvGrpSpPr>
        <p:grpSpPr>
          <a:xfrm>
            <a:off x="683568" y="2931790"/>
            <a:ext cx="4720150" cy="1865109"/>
            <a:chOff x="611560" y="2225985"/>
            <a:chExt cx="8145710" cy="839418"/>
          </a:xfrm>
        </p:grpSpPr>
        <p:sp>
          <p:nvSpPr>
            <p:cNvPr id="105" name="Rectangle 16"/>
            <p:cNvSpPr/>
            <p:nvPr/>
          </p:nvSpPr>
          <p:spPr>
            <a:xfrm>
              <a:off x="611560" y="2225985"/>
              <a:ext cx="8145710" cy="83941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marL="0" lvl="1" defTabSz="914400"/>
              <a:endParaRPr lang="en-US" sz="1200" b="1" dirty="0">
                <a:solidFill>
                  <a:srgbClr val="0D3082"/>
                </a:solidFill>
              </a:endParaRPr>
            </a:p>
          </p:txBody>
        </p:sp>
        <p:sp>
          <p:nvSpPr>
            <p:cNvPr id="106" name="Rectangle 9"/>
            <p:cNvSpPr>
              <a:spLocks noChangeArrowheads="1"/>
            </p:cNvSpPr>
            <p:nvPr/>
          </p:nvSpPr>
          <p:spPr bwMode="auto">
            <a:xfrm>
              <a:off x="899592" y="2264959"/>
              <a:ext cx="7857677" cy="76147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6000" rtlCol="0" anchor="ctr" anchorCtr="0"/>
            <a:lstStyle/>
            <a:p>
              <a:pPr defTabSz="914400">
                <a:spcBef>
                  <a:spcPts val="600"/>
                </a:spcBef>
              </a:pPr>
              <a:r>
                <a:rPr lang="it-IT" sz="1200" dirty="0" smtClean="0">
                  <a:solidFill>
                    <a:srgbClr val="0D3082"/>
                  </a:solidFill>
                </a:rPr>
                <a:t>Leader anche in mobilità su </a:t>
              </a:r>
              <a:r>
                <a:rPr lang="it-IT" sz="1200" dirty="0" err="1" smtClean="0">
                  <a:solidFill>
                    <a:srgbClr val="0D3082"/>
                  </a:solidFill>
                </a:rPr>
                <a:t>smarphone</a:t>
              </a:r>
              <a:r>
                <a:rPr lang="it-IT" sz="1200" dirty="0" smtClean="0">
                  <a:solidFill>
                    <a:srgbClr val="0D3082"/>
                  </a:solidFill>
                </a:rPr>
                <a:t> e </a:t>
              </a:r>
              <a:r>
                <a:rPr lang="it-IT" sz="1200" dirty="0" err="1" smtClean="0">
                  <a:solidFill>
                    <a:srgbClr val="0D3082"/>
                  </a:solidFill>
                </a:rPr>
                <a:t>tablet</a:t>
              </a:r>
              <a:r>
                <a:rPr lang="it-IT" sz="1200" dirty="0" smtClean="0">
                  <a:solidFill>
                    <a:srgbClr val="0D3082"/>
                  </a:solidFill>
                </a:rPr>
                <a:t>:</a:t>
              </a:r>
            </a:p>
            <a:p>
              <a:pPr marL="285750" indent="-285750" defTabSz="9144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it-IT" sz="1200" dirty="0" smtClean="0">
                  <a:solidFill>
                    <a:srgbClr val="0D3082"/>
                  </a:solidFill>
                </a:rPr>
                <a:t>Con 4,5 milioni di download, è l’</a:t>
              </a:r>
              <a:r>
                <a:rPr lang="it-IT" sz="1200" dirty="0" err="1" smtClean="0">
                  <a:solidFill>
                    <a:srgbClr val="0D3082"/>
                  </a:solidFill>
                </a:rPr>
                <a:t>app</a:t>
              </a:r>
              <a:r>
                <a:rPr lang="it-IT" sz="1200" dirty="0" smtClean="0">
                  <a:solidFill>
                    <a:srgbClr val="0D3082"/>
                  </a:solidFill>
                </a:rPr>
                <a:t> più scaricata di tutta la Rai</a:t>
              </a:r>
            </a:p>
            <a:p>
              <a:pPr marL="285750" indent="-285750" defTabSz="9144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it-IT" sz="1200" dirty="0" smtClean="0">
                  <a:solidFill>
                    <a:srgbClr val="0D3082"/>
                  </a:solidFill>
                </a:rPr>
                <a:t>Nel 2013 un incremento di oltre il </a:t>
              </a:r>
              <a:r>
                <a:rPr lang="it-IT" sz="1200" b="1" dirty="0" smtClean="0">
                  <a:solidFill>
                    <a:srgbClr val="0D3082"/>
                  </a:solidFill>
                </a:rPr>
                <a:t>120%</a:t>
              </a:r>
              <a:r>
                <a:rPr lang="it-IT" sz="1200" dirty="0" smtClean="0">
                  <a:solidFill>
                    <a:srgbClr val="0D3082"/>
                  </a:solidFill>
                </a:rPr>
                <a:t> rispetto al 2012</a:t>
              </a:r>
            </a:p>
            <a:p>
              <a:pPr defTabSz="914400">
                <a:spcBef>
                  <a:spcPts val="1200"/>
                </a:spcBef>
              </a:pPr>
              <a:r>
                <a:rPr lang="it-IT" sz="1200" dirty="0" smtClean="0">
                  <a:solidFill>
                    <a:srgbClr val="0D3082"/>
                  </a:solidFill>
                </a:rPr>
                <a:t>Da dicembre è sulle </a:t>
              </a:r>
              <a:r>
                <a:rPr lang="it-IT" sz="1200" dirty="0" err="1">
                  <a:solidFill>
                    <a:srgbClr val="0D3082"/>
                  </a:solidFill>
                </a:rPr>
                <a:t>C</a:t>
              </a:r>
              <a:r>
                <a:rPr lang="it-IT" sz="1200" dirty="0" err="1" smtClean="0">
                  <a:solidFill>
                    <a:srgbClr val="0D3082"/>
                  </a:solidFill>
                </a:rPr>
                <a:t>onnected</a:t>
              </a:r>
              <a:r>
                <a:rPr lang="it-IT" sz="1200" dirty="0" smtClean="0">
                  <a:solidFill>
                    <a:srgbClr val="0D3082"/>
                  </a:solidFill>
                </a:rPr>
                <a:t> Tv Samsung</a:t>
              </a:r>
            </a:p>
          </p:txBody>
        </p:sp>
      </p:grpSp>
      <p:grpSp>
        <p:nvGrpSpPr>
          <p:cNvPr id="102" name="Gruppo 101"/>
          <p:cNvGrpSpPr/>
          <p:nvPr/>
        </p:nvGrpSpPr>
        <p:grpSpPr>
          <a:xfrm rot="16200000">
            <a:off x="697257" y="2914474"/>
            <a:ext cx="180000" cy="214632"/>
            <a:chOff x="323528" y="3861048"/>
            <a:chExt cx="180000" cy="180000"/>
          </a:xfrm>
        </p:grpSpPr>
        <p:sp>
          <p:nvSpPr>
            <p:cNvPr id="103" name="Triangolo rettangolo 102"/>
            <p:cNvSpPr/>
            <p:nvPr/>
          </p:nvSpPr>
          <p:spPr>
            <a:xfrm>
              <a:off x="323528" y="3861048"/>
              <a:ext cx="180000" cy="180000"/>
            </a:xfrm>
            <a:prstGeom prst="rtTriangle">
              <a:avLst/>
            </a:prstGeom>
            <a:solidFill>
              <a:srgbClr val="0D3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104" name="Triangolo rettangolo 103"/>
            <p:cNvSpPr/>
            <p:nvPr/>
          </p:nvSpPr>
          <p:spPr>
            <a:xfrm rot="10800000">
              <a:off x="323528" y="3861048"/>
              <a:ext cx="180000" cy="18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</p:grpSp>
      <p:pic>
        <p:nvPicPr>
          <p:cNvPr id="4" name="Immagine 3" descr="foto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5137" y="1635646"/>
            <a:ext cx="2156436" cy="2875248"/>
          </a:xfrm>
          <a:prstGeom prst="rect">
            <a:avLst/>
          </a:prstGeom>
        </p:spPr>
      </p:pic>
      <p:pic>
        <p:nvPicPr>
          <p:cNvPr id="111" name="Immagine 1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6006" y="1347614"/>
            <a:ext cx="2342378" cy="3483536"/>
          </a:xfrm>
          <a:prstGeom prst="rect">
            <a:avLst/>
          </a:prstGeom>
        </p:spPr>
      </p:pic>
      <p:pic>
        <p:nvPicPr>
          <p:cNvPr id="30" name="Immagine 29" descr="foto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8977" y="1661283"/>
            <a:ext cx="2156436" cy="287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74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magin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2053" y="1111230"/>
            <a:ext cx="4218573" cy="31639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3634" y="3999683"/>
            <a:ext cx="4141308" cy="1745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7823">
            <a:off x="6525014" y="2862057"/>
            <a:ext cx="2995842" cy="1484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5166">
            <a:off x="70810" y="4048448"/>
            <a:ext cx="3757544" cy="1911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3677">
            <a:off x="-396158" y="2312125"/>
            <a:ext cx="3188692" cy="195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itolo 1"/>
          <p:cNvSpPr>
            <a:spLocks noGrp="1"/>
          </p:cNvSpPr>
          <p:nvPr>
            <p:ph type="title" idx="4294967295"/>
          </p:nvPr>
        </p:nvSpPr>
        <p:spPr>
          <a:xfrm>
            <a:off x="539552" y="628840"/>
            <a:ext cx="8229600" cy="484748"/>
          </a:xfrm>
        </p:spPr>
        <p:txBody>
          <a:bodyPr anchor="t" anchorCtr="0">
            <a:noAutofit/>
          </a:bodyPr>
          <a:lstStyle/>
          <a:p>
            <a:pPr eaLnBrk="0" hangingPunct="0"/>
            <a:r>
              <a:rPr lang="it-IT" sz="1800" dirty="0" smtClean="0">
                <a:solidFill>
                  <a:schemeClr val="tx2"/>
                </a:solidFill>
              </a:rPr>
              <a:t>PROGRAMMI CHE MUOVONO IL TRAFFICO</a:t>
            </a:r>
            <a:endParaRPr lang="it-IT" sz="1800" dirty="0">
              <a:solidFill>
                <a:schemeClr val="tx2"/>
              </a:solidFill>
            </a:endParaRPr>
          </a:p>
        </p:txBody>
      </p: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2267745" y="141480"/>
            <a:ext cx="4468537" cy="3758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rtlCol="0" anchor="ctr" anchorCtr="0"/>
          <a:lstStyle/>
          <a:p>
            <a:pPr defTabSz="914400"/>
            <a:r>
              <a:rPr lang="it-IT" sz="1200" dirty="0" smtClean="0">
                <a:solidFill>
                  <a:srgbClr val="0D3082"/>
                </a:solidFill>
              </a:rPr>
              <a:t>DATI DI NAVIGAZIONE E PERFORMANCE DOMINIO RAI</a:t>
            </a:r>
            <a:endParaRPr lang="it-IT" sz="1200" dirty="0">
              <a:solidFill>
                <a:srgbClr val="0D3082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7154">
            <a:off x="3283258" y="4125123"/>
            <a:ext cx="2551119" cy="1353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9390">
            <a:off x="6265833" y="1636118"/>
            <a:ext cx="3514209" cy="1496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61787">
            <a:off x="6342394" y="76396"/>
            <a:ext cx="3968528" cy="1718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5948" y="-62044"/>
            <a:ext cx="3636373" cy="133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64356">
            <a:off x="-636733" y="-265434"/>
            <a:ext cx="5449459" cy="229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84" y="1938575"/>
            <a:ext cx="2095408" cy="474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tangolo 6"/>
          <p:cNvSpPr/>
          <p:nvPr/>
        </p:nvSpPr>
        <p:spPr>
          <a:xfrm>
            <a:off x="1979712" y="884063"/>
            <a:ext cx="5184576" cy="348788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graphicFrame>
        <p:nvGraphicFramePr>
          <p:cNvPr id="72" name="Tabella 71"/>
          <p:cNvGraphicFramePr>
            <a:graphicFrameLocks noGrp="1"/>
          </p:cNvGraphicFramePr>
          <p:nvPr>
            <p:extLst/>
          </p:nvPr>
        </p:nvGraphicFramePr>
        <p:xfrm>
          <a:off x="2238564" y="1356615"/>
          <a:ext cx="4666872" cy="26910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14643"/>
                <a:gridCol w="2052229"/>
              </a:tblGrid>
              <a:tr h="269105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1. Sanremo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Bold"/>
                      </a:endParaRP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baseline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27 </a:t>
                      </a: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Regular"/>
                      </a:endParaRP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105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2. Un posto al sole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Bold"/>
                      </a:endParaRP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08026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14,6 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 </a:t>
                      </a: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105">
                <a:tc>
                  <a:txBody>
                    <a:bodyPr/>
                    <a:lstStyle/>
                    <a:p>
                      <a:pPr marL="0" marR="0" indent="0" algn="l" defTabSz="408026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3. Che tempo che fa</a:t>
                      </a: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10 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Regular"/>
                      </a:endParaRP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105">
                <a:tc>
                  <a:txBody>
                    <a:bodyPr/>
                    <a:lstStyle/>
                    <a:p>
                      <a:pPr marL="0" marR="0" indent="0" algn="l" defTabSz="408026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4. Ballarò</a:t>
                      </a: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7,5 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Regular"/>
                      </a:endParaRP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105">
                <a:tc>
                  <a:txBody>
                    <a:bodyPr/>
                    <a:lstStyle/>
                    <a:p>
                      <a:pPr marL="0" marR="0" indent="0" algn="l" defTabSz="408026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5. Report</a:t>
                      </a: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5,6 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Regular"/>
                      </a:endParaRP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105">
                <a:tc>
                  <a:txBody>
                    <a:bodyPr/>
                    <a:lstStyle/>
                    <a:p>
                      <a:pPr marL="0" marR="0" indent="0" algn="l" defTabSz="408026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6. Una grande famiglia </a:t>
                      </a: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5,4 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Regular"/>
                      </a:endParaRP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105">
                <a:tc>
                  <a:txBody>
                    <a:bodyPr/>
                    <a:lstStyle/>
                    <a:p>
                      <a:pPr marL="0" marR="0" indent="0" algn="l" defTabSz="408026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7. Ballando con le stelle</a:t>
                      </a: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4,9 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Regular"/>
                      </a:endParaRP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105">
                <a:tc>
                  <a:txBody>
                    <a:bodyPr/>
                    <a:lstStyle/>
                    <a:p>
                      <a:pPr marL="0" marR="0" indent="0" algn="l" defTabSz="408026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8. Prova del cuoco</a:t>
                      </a: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4,1 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Regular"/>
                      </a:endParaRP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105">
                <a:tc>
                  <a:txBody>
                    <a:bodyPr/>
                    <a:lstStyle/>
                    <a:p>
                      <a:pPr marL="0" marR="0" indent="0" algn="l" defTabSz="408026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9. Made in sud</a:t>
                      </a: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4 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Regular"/>
                      </a:endParaRP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105">
                <a:tc>
                  <a:txBody>
                    <a:bodyPr/>
                    <a:lstStyle/>
                    <a:p>
                      <a:pPr marL="0" marR="0" indent="0" algn="l" defTabSz="408026" rtl="0" eaLnBrk="1" fontAlgn="auto" latinLnBrk="0" hangingPunct="1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Bold"/>
                        </a:rPr>
                        <a:t>10. Pechino Express</a:t>
                      </a:r>
                    </a:p>
                  </a:txBody>
                  <a:tcPr marL="72000" marR="72000" marT="54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it-IT" sz="1000" b="1" i="0" dirty="0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3,3 milioni di </a:t>
                      </a:r>
                      <a:r>
                        <a:rPr lang="it-IT" sz="1000" b="1" i="0" dirty="0" err="1" smtClean="0">
                          <a:solidFill>
                            <a:srgbClr val="0D3082"/>
                          </a:solidFill>
                          <a:latin typeface="+mn-lt"/>
                          <a:cs typeface="Lato Regular"/>
                        </a:rPr>
                        <a:t>pv</a:t>
                      </a:r>
                      <a:endParaRPr lang="it-IT" sz="1000" b="1" i="0" dirty="0">
                        <a:solidFill>
                          <a:srgbClr val="0D3082"/>
                        </a:solidFill>
                        <a:latin typeface="+mn-lt"/>
                        <a:cs typeface="Lato Regular"/>
                      </a:endParaRPr>
                    </a:p>
                  </a:txBody>
                  <a:tcPr marL="72000" marR="72000" marT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3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" name="Rectangle 14"/>
          <p:cNvSpPr>
            <a:spLocks noChangeArrowheads="1"/>
          </p:cNvSpPr>
          <p:nvPr/>
        </p:nvSpPr>
        <p:spPr bwMode="auto">
          <a:xfrm>
            <a:off x="1979712" y="935711"/>
            <a:ext cx="5184576" cy="35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noAutofit/>
          </a:bodyPr>
          <a:lstStyle/>
          <a:p>
            <a:pPr algn="ctr" defTabSz="914400"/>
            <a:r>
              <a:rPr lang="it-IT" sz="1400" b="1" dirty="0">
                <a:solidFill>
                  <a:srgbClr val="0D3082"/>
                </a:solidFill>
              </a:rPr>
              <a:t>PROGRAMMI CHE MUOVONO IL TRAFFICO</a:t>
            </a:r>
          </a:p>
        </p:txBody>
      </p:sp>
      <p:sp>
        <p:nvSpPr>
          <p:cNvPr id="74" name="Rettangolo 73"/>
          <p:cNvSpPr/>
          <p:nvPr/>
        </p:nvSpPr>
        <p:spPr>
          <a:xfrm>
            <a:off x="12060832" y="1480798"/>
            <a:ext cx="914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43" name="Titolo 1"/>
          <p:cNvSpPr txBox="1">
            <a:spLocks/>
          </p:cNvSpPr>
          <p:nvPr/>
        </p:nvSpPr>
        <p:spPr>
          <a:xfrm>
            <a:off x="2030539" y="4030650"/>
            <a:ext cx="8712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defTabSz="407445" eaLnBrk="0" fontAlgn="base" hangingPunct="0">
              <a:spcBef>
                <a:spcPts val="0"/>
              </a:spcBef>
              <a:spcAft>
                <a:spcPct val="0"/>
              </a:spcAft>
              <a:defRPr sz="1000">
                <a:solidFill>
                  <a:srgbClr val="0D3082"/>
                </a:solidFill>
                <a:ea typeface="ＭＳ Ｐゴシック" charset="0"/>
                <a:cs typeface="Lato Bold"/>
              </a:defRPr>
            </a:lvl1pPr>
            <a:lvl2pPr defTabSz="407445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bg1"/>
                </a:solidFill>
                <a:latin typeface="Bree Regular" charset="0"/>
                <a:ea typeface="ＭＳ Ｐゴシック" charset="0"/>
                <a:cs typeface="ＭＳ Ｐゴシック" charset="0"/>
              </a:defRPr>
            </a:lvl2pPr>
            <a:lvl3pPr defTabSz="407445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bg1"/>
                </a:solidFill>
                <a:latin typeface="Bree Regular" charset="0"/>
                <a:ea typeface="ＭＳ Ｐゴシック" charset="0"/>
                <a:cs typeface="ＭＳ Ｐゴシック" charset="0"/>
              </a:defRPr>
            </a:lvl3pPr>
            <a:lvl4pPr defTabSz="407445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bg1"/>
                </a:solidFill>
                <a:latin typeface="Bree Regular" charset="0"/>
                <a:ea typeface="ＭＳ Ｐゴシック" charset="0"/>
                <a:cs typeface="ＭＳ Ｐゴシック" charset="0"/>
              </a:defRPr>
            </a:lvl4pPr>
            <a:lvl5pPr defTabSz="407445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bg1"/>
                </a:solidFill>
                <a:latin typeface="Bree Regular" charset="0"/>
                <a:ea typeface="ＭＳ Ｐゴシック" charset="0"/>
                <a:cs typeface="ＭＳ Ｐゴシック" charset="0"/>
              </a:defRPr>
            </a:lvl5pPr>
            <a:lvl6pPr marL="316291" algn="ctr" defTabSz="407445" fontAlgn="base">
              <a:spcBef>
                <a:spcPct val="0"/>
              </a:spcBef>
              <a:spcAft>
                <a:spcPct val="0"/>
              </a:spcAft>
              <a:defRPr sz="3900"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32582" algn="ctr" defTabSz="407445" fontAlgn="base">
              <a:spcBef>
                <a:spcPct val="0"/>
              </a:spcBef>
              <a:spcAft>
                <a:spcPct val="0"/>
              </a:spcAft>
              <a:defRPr sz="3900"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948873" algn="ctr" defTabSz="407445" fontAlgn="base">
              <a:spcBef>
                <a:spcPct val="0"/>
              </a:spcBef>
              <a:spcAft>
                <a:spcPct val="0"/>
              </a:spcAft>
              <a:defRPr sz="3900"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265164" algn="ctr" defTabSz="407445" fontAlgn="base">
              <a:spcBef>
                <a:spcPct val="0"/>
              </a:spcBef>
              <a:spcAft>
                <a:spcPct val="0"/>
              </a:spcAft>
              <a:defRPr sz="3900"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dirty="0" smtClean="0"/>
              <a:t>Fonte: censuario interno: </a:t>
            </a:r>
            <a:r>
              <a:rPr lang="it-IT" dirty="0" err="1" smtClean="0"/>
              <a:t>webtrekk</a:t>
            </a:r>
            <a:r>
              <a:rPr lang="it-IT" dirty="0" smtClean="0"/>
              <a:t> totale </a:t>
            </a:r>
            <a:r>
              <a:rPr lang="it-IT" dirty="0" err="1" smtClean="0"/>
              <a:t>pv</a:t>
            </a:r>
            <a:r>
              <a:rPr lang="it-IT" dirty="0" smtClean="0"/>
              <a:t> dal 1 ottobre al 23 febbraio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3036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2" descr="Digital Strategy.jpg"/>
          <p:cNvPicPr>
            <a:picLocks noChangeAspect="1"/>
          </p:cNvPicPr>
          <p:nvPr/>
        </p:nvPicPr>
        <p:blipFill>
          <a:blip r:embed="rId9" cstate="print">
            <a:alphaModFix amt="73000"/>
          </a:blip>
          <a:stretch>
            <a:fillRect/>
          </a:stretch>
        </p:blipFill>
        <p:spPr>
          <a:xfrm flipH="1">
            <a:off x="5488539" y="2598937"/>
            <a:ext cx="4876800" cy="3657600"/>
          </a:xfrm>
          <a:prstGeom prst="rect">
            <a:avLst/>
          </a:prstGeom>
        </p:spPr>
      </p:pic>
      <p:sp>
        <p:nvSpPr>
          <p:cNvPr id="45" name="Rectangle 33"/>
          <p:cNvSpPr/>
          <p:nvPr/>
        </p:nvSpPr>
        <p:spPr>
          <a:xfrm rot="5400000">
            <a:off x="6712782" y="1027312"/>
            <a:ext cx="2114550" cy="5029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46" name="Rectangle 34"/>
          <p:cNvSpPr/>
          <p:nvPr/>
        </p:nvSpPr>
        <p:spPr>
          <a:xfrm>
            <a:off x="5412339" y="2598937"/>
            <a:ext cx="2819400" cy="3771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3" name="Rectangle 88"/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3073768" y="951570"/>
            <a:ext cx="5674697" cy="3500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914400">
              <a:defRPr/>
            </a:pPr>
            <a:endParaRPr lang="it-IT" sz="1200" cap="all" dirty="0">
              <a:solidFill>
                <a:srgbClr val="1F497D"/>
              </a:solidFill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251521" y="951570"/>
            <a:ext cx="3123599" cy="472275"/>
            <a:chOff x="457199" y="5161500"/>
            <a:chExt cx="3592789" cy="629700"/>
          </a:xfrm>
        </p:grpSpPr>
        <p:sp>
          <p:nvSpPr>
            <p:cNvPr id="5" name="Pentagon 79"/>
            <p:cNvSpPr/>
            <p:nvPr/>
          </p:nvSpPr>
          <p:spPr>
            <a:xfrm rot="5400000">
              <a:off x="1938744" y="3679955"/>
              <a:ext cx="629700" cy="3592789"/>
            </a:xfrm>
            <a:prstGeom prst="homePlate">
              <a:avLst>
                <a:gd name="adj" fmla="val 22222"/>
              </a:avLst>
            </a:prstGeom>
            <a:gradFill>
              <a:gsLst>
                <a:gs pos="0">
                  <a:srgbClr val="002960"/>
                </a:gs>
                <a:gs pos="100000">
                  <a:srgbClr val="0D3082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6" name="CasellaDiTesto 16"/>
            <p:cNvSpPr txBox="1"/>
            <p:nvPr/>
          </p:nvSpPr>
          <p:spPr>
            <a:xfrm>
              <a:off x="844056" y="5182499"/>
              <a:ext cx="3116871" cy="3693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defTabSz="914400">
                <a:defRPr/>
              </a:pPr>
              <a:r>
                <a:rPr lang="it-IT" sz="1200" dirty="0" smtClean="0">
                  <a:solidFill>
                    <a:srgbClr val="FFFFFF"/>
                  </a:solidFill>
                </a:rPr>
                <a:t>TRAFFICO E INCIDENZA</a:t>
              </a:r>
              <a:endParaRPr lang="it-IT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8" name="Segnaposto contenuto 6"/>
          <p:cNvSpPr txBox="1">
            <a:spLocks/>
          </p:cNvSpPr>
          <p:nvPr/>
        </p:nvSpPr>
        <p:spPr>
          <a:xfrm>
            <a:off x="314864" y="1292089"/>
            <a:ext cx="8433600" cy="3612156"/>
          </a:xfrm>
          <a:prstGeom prst="rect">
            <a:avLst/>
          </a:prstGeom>
          <a:solidFill>
            <a:schemeClr val="bg1"/>
          </a:solidFill>
          <a:ln>
            <a:solidFill>
              <a:srgbClr val="2E808B"/>
            </a:solidFill>
          </a:ln>
        </p:spPr>
        <p:txBody>
          <a:bodyPr vert="horz" wrap="square" lIns="91440" tIns="4680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600"/>
              </a:spcBef>
              <a:buClr>
                <a:srgbClr val="2E808B"/>
              </a:buClr>
            </a:pPr>
            <a:endParaRPr lang="it-IT" sz="1400" dirty="0">
              <a:solidFill>
                <a:srgbClr val="004A94"/>
              </a:solidFill>
              <a:cs typeface="Arial" charset="0"/>
            </a:endParaRPr>
          </a:p>
        </p:txBody>
      </p:sp>
      <p:sp>
        <p:nvSpPr>
          <p:cNvPr id="34" name="Titolo 1"/>
          <p:cNvSpPr>
            <a:spLocks noGrp="1"/>
          </p:cNvSpPr>
          <p:nvPr>
            <p:ph type="title" idx="4294967295"/>
          </p:nvPr>
        </p:nvSpPr>
        <p:spPr>
          <a:xfrm>
            <a:off x="539552" y="607069"/>
            <a:ext cx="8229600" cy="484748"/>
          </a:xfrm>
        </p:spPr>
        <p:txBody>
          <a:bodyPr anchor="t" anchorCtr="0">
            <a:noAutofit/>
          </a:bodyPr>
          <a:lstStyle/>
          <a:p>
            <a:pPr eaLnBrk="0" hangingPunct="0"/>
            <a:r>
              <a:rPr lang="it-IT" sz="1800" dirty="0" smtClean="0">
                <a:solidFill>
                  <a:schemeClr val="tx2"/>
                </a:solidFill>
              </a:rPr>
              <a:t>IL RECORD DI RAI.TV</a:t>
            </a:r>
            <a:endParaRPr lang="it-IT" sz="1800" dirty="0">
              <a:solidFill>
                <a:schemeClr val="tx2"/>
              </a:solidFill>
            </a:endParaRPr>
          </a:p>
        </p:txBody>
      </p:sp>
      <p:graphicFrame>
        <p:nvGraphicFramePr>
          <p:cNvPr id="8" name="Grafico 7"/>
          <p:cNvGraphicFramePr/>
          <p:nvPr>
            <p:extLst/>
          </p:nvPr>
        </p:nvGraphicFramePr>
        <p:xfrm>
          <a:off x="358128" y="2315720"/>
          <a:ext cx="2749490" cy="1836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0" name="Freeform 100"/>
          <p:cNvSpPr/>
          <p:nvPr>
            <p:custDataLst>
              <p:tags r:id="rId2"/>
            </p:custDataLst>
          </p:nvPr>
        </p:nvSpPr>
        <p:spPr>
          <a:xfrm rot="10140746">
            <a:off x="2731674" y="2218291"/>
            <a:ext cx="177800" cy="231876"/>
          </a:xfrm>
          <a:custGeom>
            <a:avLst/>
            <a:gdLst>
              <a:gd name="connsiteX0" fmla="*/ 0 w 238125"/>
              <a:gd name="connsiteY0" fmla="*/ 323850 h 342900"/>
              <a:gd name="connsiteX1" fmla="*/ 238125 w 238125"/>
              <a:gd name="connsiteY1" fmla="*/ 0 h 342900"/>
              <a:gd name="connsiteX2" fmla="*/ 152400 w 238125"/>
              <a:gd name="connsiteY2" fmla="*/ 342900 h 342900"/>
              <a:gd name="connsiteX0" fmla="*/ 0 w 238125"/>
              <a:gd name="connsiteY0" fmla="*/ 323850 h 323850"/>
              <a:gd name="connsiteX1" fmla="*/ 238125 w 238125"/>
              <a:gd name="connsiteY1" fmla="*/ 0 h 323850"/>
              <a:gd name="connsiteX2" fmla="*/ 172728 w 238125"/>
              <a:gd name="connsiteY2" fmla="*/ 267997 h 323850"/>
              <a:gd name="connsiteX0" fmla="*/ 0 w 220312"/>
              <a:gd name="connsiteY0" fmla="*/ 292316 h 292316"/>
              <a:gd name="connsiteX1" fmla="*/ 220312 w 220312"/>
              <a:gd name="connsiteY1" fmla="*/ 0 h 292316"/>
              <a:gd name="connsiteX2" fmla="*/ 154915 w 220312"/>
              <a:gd name="connsiteY2" fmla="*/ 267997 h 29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312" h="292316">
                <a:moveTo>
                  <a:pt x="0" y="292316"/>
                </a:moveTo>
                <a:lnTo>
                  <a:pt x="220312" y="0"/>
                </a:lnTo>
                <a:cubicBezTo>
                  <a:pt x="191737" y="114300"/>
                  <a:pt x="183490" y="153697"/>
                  <a:pt x="154915" y="267997"/>
                </a:cubicBezTo>
              </a:path>
            </a:pathLst>
          </a:custGeom>
          <a:solidFill>
            <a:srgbClr val="0D308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it-IT" sz="1200">
              <a:solidFill>
                <a:srgbClr val="004B94"/>
              </a:solidFill>
            </a:endParaRPr>
          </a:p>
        </p:txBody>
      </p:sp>
      <p:sp>
        <p:nvSpPr>
          <p:cNvPr id="9" name="Rounded Rectangle 88"/>
          <p:cNvSpPr/>
          <p:nvPr>
            <p:custDataLst>
              <p:tags r:id="rId3"/>
            </p:custDataLst>
          </p:nvPr>
        </p:nvSpPr>
        <p:spPr>
          <a:xfrm>
            <a:off x="2491304" y="1923679"/>
            <a:ext cx="618186" cy="352034"/>
          </a:xfrm>
          <a:prstGeom prst="rect">
            <a:avLst/>
          </a:prstGeom>
          <a:solidFill>
            <a:srgbClr val="0D308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sz="1400" b="1" dirty="0" smtClean="0">
                <a:solidFill>
                  <a:prstClr val="white"/>
                </a:solidFill>
              </a:rPr>
              <a:t>87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387935" y="4125918"/>
            <a:ext cx="2699056" cy="346249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cap="all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/>
            <a:r>
              <a:rPr lang="it-IT" b="1" dirty="0">
                <a:solidFill>
                  <a:srgbClr val="1F497D"/>
                </a:solidFill>
              </a:rPr>
              <a:t>75,5 MILIONI DI PAG</a:t>
            </a:r>
          </a:p>
          <a:p>
            <a:pPr defTabSz="914400"/>
            <a:r>
              <a:rPr lang="it-IT" b="1" dirty="0">
                <a:solidFill>
                  <a:srgbClr val="1F497D"/>
                </a:solidFill>
              </a:rPr>
              <a:t>VISTE OGNI MESE</a:t>
            </a: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323528" y="1396680"/>
            <a:ext cx="2699056" cy="364980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cap="all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/>
            <a:r>
              <a:rPr lang="de-DE" b="1" cap="none" dirty="0" err="1" smtClean="0">
                <a:solidFill>
                  <a:srgbClr val="1F497D"/>
                </a:solidFill>
              </a:rPr>
              <a:t>Traffico</a:t>
            </a:r>
            <a:r>
              <a:rPr lang="de-DE" b="1" cap="none" dirty="0" smtClean="0">
                <a:solidFill>
                  <a:srgbClr val="1F497D"/>
                </a:solidFill>
              </a:rPr>
              <a:t> </a:t>
            </a:r>
            <a:r>
              <a:rPr lang="de-DE" b="1" cap="none" dirty="0" err="1" smtClean="0">
                <a:solidFill>
                  <a:srgbClr val="1F497D"/>
                </a:solidFill>
              </a:rPr>
              <a:t>portale</a:t>
            </a:r>
            <a:r>
              <a:rPr lang="de-DE" b="1" cap="none" dirty="0" smtClean="0">
                <a:solidFill>
                  <a:srgbClr val="1F497D"/>
                </a:solidFill>
              </a:rPr>
              <a:t> Rai.tv </a:t>
            </a:r>
          </a:p>
          <a:p>
            <a:pPr defTabSz="914400"/>
            <a:r>
              <a:rPr lang="de-DE" sz="1000" cap="none" dirty="0" err="1" smtClean="0">
                <a:solidFill>
                  <a:srgbClr val="1F497D"/>
                </a:solidFill>
              </a:rPr>
              <a:t>pageviews</a:t>
            </a:r>
            <a:r>
              <a:rPr lang="de-DE" sz="1000" cap="none" dirty="0" smtClean="0">
                <a:solidFill>
                  <a:srgbClr val="1F497D"/>
                </a:solidFill>
              </a:rPr>
              <a:t> </a:t>
            </a:r>
            <a:r>
              <a:rPr lang="de-DE" sz="1000" cap="none" dirty="0" err="1" smtClean="0">
                <a:solidFill>
                  <a:srgbClr val="1F497D"/>
                </a:solidFill>
              </a:rPr>
              <a:t>medie</a:t>
            </a:r>
            <a:r>
              <a:rPr lang="de-DE" sz="1000" cap="none" dirty="0" smtClean="0">
                <a:solidFill>
                  <a:srgbClr val="1F497D"/>
                </a:solidFill>
              </a:rPr>
              <a:t> </a:t>
            </a:r>
            <a:r>
              <a:rPr lang="de-DE" sz="1000" cap="none" dirty="0" err="1" smtClean="0">
                <a:solidFill>
                  <a:srgbClr val="1F497D"/>
                </a:solidFill>
              </a:rPr>
              <a:t>mese</a:t>
            </a:r>
            <a:r>
              <a:rPr lang="de-DE" sz="1000" cap="none" dirty="0" smtClean="0">
                <a:solidFill>
                  <a:srgbClr val="1F497D"/>
                </a:solidFill>
              </a:rPr>
              <a:t> (</a:t>
            </a:r>
            <a:r>
              <a:rPr lang="de-DE" sz="1000" cap="none" dirty="0" err="1" smtClean="0">
                <a:solidFill>
                  <a:srgbClr val="1F497D"/>
                </a:solidFill>
              </a:rPr>
              <a:t>milioni</a:t>
            </a:r>
            <a:r>
              <a:rPr lang="de-DE" cap="none" dirty="0" smtClean="0">
                <a:solidFill>
                  <a:srgbClr val="1F497D"/>
                </a:solidFill>
              </a:rPr>
              <a:t>)</a:t>
            </a:r>
            <a:endParaRPr lang="de-DE" cap="none" dirty="0">
              <a:solidFill>
                <a:srgbClr val="1F497D"/>
              </a:solidFill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395536" y="4471336"/>
            <a:ext cx="2699056" cy="432908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cap="all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/>
            <a:r>
              <a:rPr lang="de-DE" sz="1000" cap="none" dirty="0" err="1" smtClean="0">
                <a:solidFill>
                  <a:srgbClr val="1F497D"/>
                </a:solidFill>
              </a:rPr>
              <a:t>Fonte</a:t>
            </a:r>
            <a:r>
              <a:rPr lang="de-DE" sz="1000" cap="none" dirty="0" smtClean="0">
                <a:solidFill>
                  <a:srgbClr val="1F497D"/>
                </a:solidFill>
              </a:rPr>
              <a:t>: </a:t>
            </a:r>
            <a:r>
              <a:rPr lang="de-DE" sz="1000" cap="none" dirty="0" err="1" smtClean="0">
                <a:solidFill>
                  <a:srgbClr val="1F497D"/>
                </a:solidFill>
              </a:rPr>
              <a:t>Censuario</a:t>
            </a:r>
            <a:r>
              <a:rPr lang="de-DE" sz="1000" cap="none" dirty="0" smtClean="0">
                <a:solidFill>
                  <a:srgbClr val="1F497D"/>
                </a:solidFill>
              </a:rPr>
              <a:t> </a:t>
            </a:r>
            <a:r>
              <a:rPr lang="de-DE" sz="1000" cap="none" dirty="0" err="1" smtClean="0">
                <a:solidFill>
                  <a:srgbClr val="1F497D"/>
                </a:solidFill>
              </a:rPr>
              <a:t>Interno</a:t>
            </a:r>
            <a:r>
              <a:rPr lang="de-DE" sz="1000" cap="none" dirty="0" smtClean="0">
                <a:solidFill>
                  <a:srgbClr val="1F497D"/>
                </a:solidFill>
              </a:rPr>
              <a:t>: Nielsen 2010-giu 2013, </a:t>
            </a:r>
            <a:r>
              <a:rPr lang="de-DE" sz="1000" cap="none" dirty="0" err="1" smtClean="0">
                <a:solidFill>
                  <a:srgbClr val="1F497D"/>
                </a:solidFill>
              </a:rPr>
              <a:t>Webtrekk</a:t>
            </a:r>
            <a:r>
              <a:rPr lang="de-DE" sz="1000" cap="none" dirty="0" smtClean="0">
                <a:solidFill>
                  <a:srgbClr val="1F497D"/>
                </a:solidFill>
              </a:rPr>
              <a:t> Da </a:t>
            </a:r>
            <a:r>
              <a:rPr lang="de-DE" sz="1000" cap="none" dirty="0" err="1" smtClean="0">
                <a:solidFill>
                  <a:srgbClr val="1F497D"/>
                </a:solidFill>
              </a:rPr>
              <a:t>Giu</a:t>
            </a:r>
            <a:r>
              <a:rPr lang="de-DE" sz="1000" cap="none" dirty="0" smtClean="0">
                <a:solidFill>
                  <a:srgbClr val="1F497D"/>
                </a:solidFill>
              </a:rPr>
              <a:t> 2013,*gen-mar‘14</a:t>
            </a:r>
          </a:p>
        </p:txBody>
      </p:sp>
      <p:graphicFrame>
        <p:nvGraphicFramePr>
          <p:cNvPr id="23" name="Grafico 22"/>
          <p:cNvGraphicFramePr/>
          <p:nvPr>
            <p:extLst/>
          </p:nvPr>
        </p:nvGraphicFramePr>
        <p:xfrm>
          <a:off x="3208263" y="2305513"/>
          <a:ext cx="2749490" cy="1836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6" name="Grafico 25"/>
          <p:cNvGraphicFramePr/>
          <p:nvPr>
            <p:extLst/>
          </p:nvPr>
        </p:nvGraphicFramePr>
        <p:xfrm>
          <a:off x="6037798" y="2303521"/>
          <a:ext cx="2562883" cy="1836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2" name="Titolo 1"/>
          <p:cNvSpPr txBox="1">
            <a:spLocks/>
          </p:cNvSpPr>
          <p:nvPr/>
        </p:nvSpPr>
        <p:spPr>
          <a:xfrm>
            <a:off x="3213436" y="4095240"/>
            <a:ext cx="2699056" cy="34624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cap="all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/>
            <a:r>
              <a:rPr lang="it-IT" b="1" dirty="0">
                <a:solidFill>
                  <a:srgbClr val="77933C"/>
                </a:solidFill>
              </a:rPr>
              <a:t>6,4 MILIONI DI BROWSER UNICI</a:t>
            </a: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3235936" y="1396680"/>
            <a:ext cx="2699056" cy="364980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b="1" cap="none">
                <a:solidFill>
                  <a:schemeClr val="tx2"/>
                </a:solidFill>
              </a:defRPr>
            </a:lvl1pPr>
          </a:lstStyle>
          <a:p>
            <a:pPr defTabSz="914400"/>
            <a:r>
              <a:rPr lang="it-IT" dirty="0">
                <a:solidFill>
                  <a:srgbClr val="77933C"/>
                </a:solidFill>
              </a:rPr>
              <a:t>Traffico Portale Rai.tv  </a:t>
            </a:r>
            <a:br>
              <a:rPr lang="it-IT" dirty="0">
                <a:solidFill>
                  <a:srgbClr val="77933C"/>
                </a:solidFill>
              </a:rPr>
            </a:br>
            <a:r>
              <a:rPr lang="it-IT" sz="1000" b="0" dirty="0">
                <a:solidFill>
                  <a:srgbClr val="77933C"/>
                </a:solidFill>
              </a:rPr>
              <a:t>Media Mese  Browser Unici (milioni)</a:t>
            </a:r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3235936" y="4461960"/>
            <a:ext cx="2699056" cy="432908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cap="all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/>
            <a:r>
              <a:rPr lang="de-DE" sz="1000" cap="none" dirty="0" err="1" smtClean="0">
                <a:solidFill>
                  <a:srgbClr val="F79646">
                    <a:lumMod val="50000"/>
                  </a:srgbClr>
                </a:solidFill>
              </a:rPr>
              <a:t>Fonte</a:t>
            </a:r>
            <a:r>
              <a:rPr lang="de-DE" sz="1000" cap="none" dirty="0" smtClean="0">
                <a:solidFill>
                  <a:srgbClr val="F79646">
                    <a:lumMod val="50000"/>
                  </a:srgbClr>
                </a:solidFill>
              </a:rPr>
              <a:t>: </a:t>
            </a:r>
            <a:r>
              <a:rPr lang="de-DE" sz="1000" cap="none" dirty="0" err="1" smtClean="0">
                <a:solidFill>
                  <a:srgbClr val="F79646">
                    <a:lumMod val="50000"/>
                  </a:srgbClr>
                </a:solidFill>
              </a:rPr>
              <a:t>Censuario</a:t>
            </a:r>
            <a:r>
              <a:rPr lang="de-DE" sz="1000" cap="none" dirty="0" smtClean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de-DE" sz="1000" cap="none" dirty="0" err="1" smtClean="0">
                <a:solidFill>
                  <a:srgbClr val="F79646">
                    <a:lumMod val="50000"/>
                  </a:srgbClr>
                </a:solidFill>
              </a:rPr>
              <a:t>Interno</a:t>
            </a:r>
            <a:r>
              <a:rPr lang="de-DE" sz="1000" cap="none" dirty="0" smtClean="0">
                <a:solidFill>
                  <a:srgbClr val="F79646">
                    <a:lumMod val="50000"/>
                  </a:srgbClr>
                </a:solidFill>
              </a:rPr>
              <a:t>: Nielsen 2010-giu 2013, </a:t>
            </a:r>
            <a:r>
              <a:rPr lang="de-DE" sz="1000" cap="none" dirty="0" err="1" smtClean="0">
                <a:solidFill>
                  <a:srgbClr val="F79646">
                    <a:lumMod val="50000"/>
                  </a:srgbClr>
                </a:solidFill>
              </a:rPr>
              <a:t>Webtrekk</a:t>
            </a:r>
            <a:r>
              <a:rPr lang="de-DE" sz="1000" cap="none" dirty="0" smtClean="0">
                <a:solidFill>
                  <a:srgbClr val="F79646">
                    <a:lumMod val="50000"/>
                  </a:srgbClr>
                </a:solidFill>
              </a:rPr>
              <a:t> Da </a:t>
            </a:r>
            <a:r>
              <a:rPr lang="de-DE" sz="1000" cap="none" dirty="0" err="1" smtClean="0">
                <a:solidFill>
                  <a:srgbClr val="F79646">
                    <a:lumMod val="50000"/>
                  </a:srgbClr>
                </a:solidFill>
              </a:rPr>
              <a:t>Giu</a:t>
            </a:r>
            <a:r>
              <a:rPr lang="de-DE" sz="1000" cap="none" dirty="0" smtClean="0">
                <a:solidFill>
                  <a:srgbClr val="F79646">
                    <a:lumMod val="50000"/>
                  </a:srgbClr>
                </a:solidFill>
              </a:rPr>
              <a:t> 2013,*gen-mar‘14</a:t>
            </a:r>
          </a:p>
        </p:txBody>
      </p:sp>
      <p:sp>
        <p:nvSpPr>
          <p:cNvPr id="36" name="Freeform 100"/>
          <p:cNvSpPr/>
          <p:nvPr>
            <p:custDataLst>
              <p:tags r:id="rId4"/>
            </p:custDataLst>
          </p:nvPr>
        </p:nvSpPr>
        <p:spPr>
          <a:xfrm rot="11459254" flipH="1">
            <a:off x="5500208" y="2248999"/>
            <a:ext cx="177800" cy="231876"/>
          </a:xfrm>
          <a:custGeom>
            <a:avLst/>
            <a:gdLst>
              <a:gd name="connsiteX0" fmla="*/ 0 w 238125"/>
              <a:gd name="connsiteY0" fmla="*/ 323850 h 342900"/>
              <a:gd name="connsiteX1" fmla="*/ 238125 w 238125"/>
              <a:gd name="connsiteY1" fmla="*/ 0 h 342900"/>
              <a:gd name="connsiteX2" fmla="*/ 152400 w 238125"/>
              <a:gd name="connsiteY2" fmla="*/ 342900 h 342900"/>
              <a:gd name="connsiteX0" fmla="*/ 0 w 238125"/>
              <a:gd name="connsiteY0" fmla="*/ 323850 h 323850"/>
              <a:gd name="connsiteX1" fmla="*/ 238125 w 238125"/>
              <a:gd name="connsiteY1" fmla="*/ 0 h 323850"/>
              <a:gd name="connsiteX2" fmla="*/ 172728 w 238125"/>
              <a:gd name="connsiteY2" fmla="*/ 267997 h 323850"/>
              <a:gd name="connsiteX0" fmla="*/ 0 w 220312"/>
              <a:gd name="connsiteY0" fmla="*/ 292316 h 292316"/>
              <a:gd name="connsiteX1" fmla="*/ 220312 w 220312"/>
              <a:gd name="connsiteY1" fmla="*/ 0 h 292316"/>
              <a:gd name="connsiteX2" fmla="*/ 154915 w 220312"/>
              <a:gd name="connsiteY2" fmla="*/ 267997 h 29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312" h="292316">
                <a:moveTo>
                  <a:pt x="0" y="292316"/>
                </a:moveTo>
                <a:lnTo>
                  <a:pt x="220312" y="0"/>
                </a:lnTo>
                <a:cubicBezTo>
                  <a:pt x="191737" y="114300"/>
                  <a:pt x="183490" y="153697"/>
                  <a:pt x="154915" y="267997"/>
                </a:cubicBezTo>
              </a:path>
            </a:pathLst>
          </a:custGeom>
          <a:solidFill>
            <a:srgbClr val="77933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it-IT" sz="1200">
              <a:solidFill>
                <a:srgbClr val="004B94"/>
              </a:solidFill>
            </a:endParaRPr>
          </a:p>
        </p:txBody>
      </p:sp>
      <p:sp>
        <p:nvSpPr>
          <p:cNvPr id="37" name="Rounded Rectangle 88"/>
          <p:cNvSpPr/>
          <p:nvPr>
            <p:custDataLst>
              <p:tags r:id="rId5"/>
            </p:custDataLst>
          </p:nvPr>
        </p:nvSpPr>
        <p:spPr>
          <a:xfrm flipH="1">
            <a:off x="5213954" y="1923678"/>
            <a:ext cx="618186" cy="352034"/>
          </a:xfrm>
          <a:prstGeom prst="rect">
            <a:avLst/>
          </a:prstGeom>
          <a:solidFill>
            <a:srgbClr val="77933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sz="1400" b="1" dirty="0" smtClean="0">
                <a:solidFill>
                  <a:prstClr val="white"/>
                </a:solidFill>
              </a:rPr>
              <a:t>7,4</a:t>
            </a:r>
          </a:p>
        </p:txBody>
      </p:sp>
      <p:sp>
        <p:nvSpPr>
          <p:cNvPr id="39" name="Titolo 1"/>
          <p:cNvSpPr txBox="1">
            <a:spLocks/>
          </p:cNvSpPr>
          <p:nvPr/>
        </p:nvSpPr>
        <p:spPr>
          <a:xfrm>
            <a:off x="6177105" y="4169718"/>
            <a:ext cx="2599156" cy="346249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b="1" cap="all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/>
            <a:r>
              <a:rPr lang="pt-BR" dirty="0">
                <a:solidFill>
                  <a:srgbClr val="1F497D"/>
                </a:solidFill>
              </a:rPr>
              <a:t>IL 41,1% DI TUTTO</a:t>
            </a:r>
          </a:p>
          <a:p>
            <a:pPr defTabSz="914400"/>
            <a:r>
              <a:rPr lang="pt-BR" dirty="0">
                <a:solidFill>
                  <a:srgbClr val="1F497D"/>
                </a:solidFill>
              </a:rPr>
              <a:t>IL TRAFFICO WEB RAI</a:t>
            </a:r>
            <a:endParaRPr lang="it-IT" dirty="0">
              <a:solidFill>
                <a:srgbClr val="1F497D"/>
              </a:solidFill>
            </a:endParaRPr>
          </a:p>
        </p:txBody>
      </p:sp>
      <p:sp>
        <p:nvSpPr>
          <p:cNvPr id="40" name="Freeform 100"/>
          <p:cNvSpPr/>
          <p:nvPr>
            <p:custDataLst>
              <p:tags r:id="rId6"/>
            </p:custDataLst>
          </p:nvPr>
        </p:nvSpPr>
        <p:spPr>
          <a:xfrm rot="10140746">
            <a:off x="8298640" y="2218290"/>
            <a:ext cx="177800" cy="231876"/>
          </a:xfrm>
          <a:custGeom>
            <a:avLst/>
            <a:gdLst>
              <a:gd name="connsiteX0" fmla="*/ 0 w 238125"/>
              <a:gd name="connsiteY0" fmla="*/ 323850 h 342900"/>
              <a:gd name="connsiteX1" fmla="*/ 238125 w 238125"/>
              <a:gd name="connsiteY1" fmla="*/ 0 h 342900"/>
              <a:gd name="connsiteX2" fmla="*/ 152400 w 238125"/>
              <a:gd name="connsiteY2" fmla="*/ 342900 h 342900"/>
              <a:gd name="connsiteX0" fmla="*/ 0 w 238125"/>
              <a:gd name="connsiteY0" fmla="*/ 323850 h 323850"/>
              <a:gd name="connsiteX1" fmla="*/ 238125 w 238125"/>
              <a:gd name="connsiteY1" fmla="*/ 0 h 323850"/>
              <a:gd name="connsiteX2" fmla="*/ 172728 w 238125"/>
              <a:gd name="connsiteY2" fmla="*/ 267997 h 323850"/>
              <a:gd name="connsiteX0" fmla="*/ 0 w 220312"/>
              <a:gd name="connsiteY0" fmla="*/ 292316 h 292316"/>
              <a:gd name="connsiteX1" fmla="*/ 220312 w 220312"/>
              <a:gd name="connsiteY1" fmla="*/ 0 h 292316"/>
              <a:gd name="connsiteX2" fmla="*/ 154915 w 220312"/>
              <a:gd name="connsiteY2" fmla="*/ 267997 h 29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312" h="292316">
                <a:moveTo>
                  <a:pt x="0" y="292316"/>
                </a:moveTo>
                <a:lnTo>
                  <a:pt x="220312" y="0"/>
                </a:lnTo>
                <a:cubicBezTo>
                  <a:pt x="191737" y="114300"/>
                  <a:pt x="183490" y="153697"/>
                  <a:pt x="154915" y="267997"/>
                </a:cubicBezTo>
              </a:path>
            </a:pathLst>
          </a:custGeom>
          <a:solidFill>
            <a:srgbClr val="0D308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it-IT" sz="1200">
              <a:solidFill>
                <a:srgbClr val="004B94"/>
              </a:solidFill>
            </a:endParaRPr>
          </a:p>
        </p:txBody>
      </p:sp>
      <p:sp>
        <p:nvSpPr>
          <p:cNvPr id="41" name="Rounded Rectangle 88"/>
          <p:cNvSpPr/>
          <p:nvPr>
            <p:custDataLst>
              <p:tags r:id="rId7"/>
            </p:custDataLst>
          </p:nvPr>
        </p:nvSpPr>
        <p:spPr>
          <a:xfrm>
            <a:off x="8058270" y="1923678"/>
            <a:ext cx="618186" cy="352034"/>
          </a:xfrm>
          <a:prstGeom prst="rect">
            <a:avLst/>
          </a:prstGeom>
          <a:solidFill>
            <a:srgbClr val="0D308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sz="1400" b="1" dirty="0" smtClean="0">
                <a:solidFill>
                  <a:prstClr val="white"/>
                </a:solidFill>
              </a:rPr>
              <a:t>46</a:t>
            </a:r>
          </a:p>
        </p:txBody>
      </p:sp>
      <p:sp>
        <p:nvSpPr>
          <p:cNvPr id="42" name="Titolo 1"/>
          <p:cNvSpPr txBox="1">
            <a:spLocks/>
          </p:cNvSpPr>
          <p:nvPr/>
        </p:nvSpPr>
        <p:spPr>
          <a:xfrm>
            <a:off x="5997845" y="1437021"/>
            <a:ext cx="2699056" cy="364980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b="1" cap="none">
                <a:solidFill>
                  <a:schemeClr val="tx2"/>
                </a:solidFill>
              </a:defRPr>
            </a:lvl1pPr>
          </a:lstStyle>
          <a:p>
            <a:pPr defTabSz="914400"/>
            <a:r>
              <a:rPr lang="it-IT" dirty="0">
                <a:solidFill>
                  <a:srgbClr val="1F497D"/>
                </a:solidFill>
              </a:rPr>
              <a:t>Incidenza Rai.tv su traffico totale</a:t>
            </a:r>
            <a:br>
              <a:rPr lang="it-IT" dirty="0">
                <a:solidFill>
                  <a:srgbClr val="1F497D"/>
                </a:solidFill>
              </a:rPr>
            </a:br>
            <a:r>
              <a:rPr lang="it-IT" b="0" dirty="0">
                <a:solidFill>
                  <a:srgbClr val="1F497D"/>
                </a:solidFill>
              </a:rPr>
              <a:t>RAI (% </a:t>
            </a:r>
            <a:r>
              <a:rPr lang="it-IT" b="0" dirty="0" err="1">
                <a:solidFill>
                  <a:srgbClr val="1F497D"/>
                </a:solidFill>
              </a:rPr>
              <a:t>Pageviews</a:t>
            </a:r>
            <a:r>
              <a:rPr lang="it-IT" b="0" dirty="0" smtClean="0">
                <a:solidFill>
                  <a:srgbClr val="1F497D"/>
                </a:solidFill>
              </a:rPr>
              <a:t>)</a:t>
            </a:r>
            <a:r>
              <a:rPr lang="it-IT" dirty="0" smtClean="0">
                <a:solidFill>
                  <a:srgbClr val="1F497D"/>
                </a:solidFill>
              </a:rPr>
              <a:t/>
            </a:r>
            <a:br>
              <a:rPr lang="it-IT" dirty="0" smtClean="0">
                <a:solidFill>
                  <a:srgbClr val="1F497D"/>
                </a:solidFill>
              </a:rPr>
            </a:br>
            <a:endParaRPr lang="it-IT" dirty="0">
              <a:solidFill>
                <a:srgbClr val="1F497D"/>
              </a:solidFill>
            </a:endParaRPr>
          </a:p>
        </p:txBody>
      </p:sp>
      <p:sp>
        <p:nvSpPr>
          <p:cNvPr id="43" name="Titolo 1"/>
          <p:cNvSpPr txBox="1">
            <a:spLocks/>
          </p:cNvSpPr>
          <p:nvPr/>
        </p:nvSpPr>
        <p:spPr>
          <a:xfrm>
            <a:off x="6028740" y="4461960"/>
            <a:ext cx="2699056" cy="432908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cap="all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/>
            <a:r>
              <a:rPr lang="de-DE" sz="1000" cap="none" dirty="0" err="1" smtClean="0">
                <a:solidFill>
                  <a:srgbClr val="1F497D"/>
                </a:solidFill>
              </a:rPr>
              <a:t>Fonte</a:t>
            </a:r>
            <a:r>
              <a:rPr lang="de-DE" sz="1000" cap="none" dirty="0" smtClean="0">
                <a:solidFill>
                  <a:srgbClr val="1F497D"/>
                </a:solidFill>
              </a:rPr>
              <a:t>: </a:t>
            </a:r>
            <a:r>
              <a:rPr lang="de-DE" sz="1000" cap="none" dirty="0" err="1" smtClean="0">
                <a:solidFill>
                  <a:srgbClr val="1F497D"/>
                </a:solidFill>
              </a:rPr>
              <a:t>Censuario</a:t>
            </a:r>
            <a:r>
              <a:rPr lang="de-DE" sz="1000" cap="none" dirty="0" smtClean="0">
                <a:solidFill>
                  <a:srgbClr val="1F497D"/>
                </a:solidFill>
              </a:rPr>
              <a:t> </a:t>
            </a:r>
            <a:r>
              <a:rPr lang="de-DE" sz="1000" cap="none" dirty="0" err="1" smtClean="0">
                <a:solidFill>
                  <a:srgbClr val="1F497D"/>
                </a:solidFill>
              </a:rPr>
              <a:t>Interno</a:t>
            </a:r>
            <a:r>
              <a:rPr lang="de-DE" sz="1000" cap="none" dirty="0" smtClean="0">
                <a:solidFill>
                  <a:srgbClr val="1F497D"/>
                </a:solidFill>
              </a:rPr>
              <a:t>: Nielsen 2010-giu 2013, </a:t>
            </a:r>
            <a:r>
              <a:rPr lang="de-DE" sz="1000" cap="none" dirty="0" err="1" smtClean="0">
                <a:solidFill>
                  <a:srgbClr val="1F497D"/>
                </a:solidFill>
              </a:rPr>
              <a:t>Webtrekk</a:t>
            </a:r>
            <a:r>
              <a:rPr lang="de-DE" sz="1000" cap="none" dirty="0" smtClean="0">
                <a:solidFill>
                  <a:srgbClr val="1F497D"/>
                </a:solidFill>
              </a:rPr>
              <a:t> Da </a:t>
            </a:r>
            <a:r>
              <a:rPr lang="de-DE" sz="1000" cap="none" dirty="0" err="1" smtClean="0">
                <a:solidFill>
                  <a:srgbClr val="1F497D"/>
                </a:solidFill>
              </a:rPr>
              <a:t>Giu</a:t>
            </a:r>
            <a:r>
              <a:rPr lang="de-DE" sz="1000" cap="none" dirty="0" smtClean="0">
                <a:solidFill>
                  <a:srgbClr val="1F497D"/>
                </a:solidFill>
              </a:rPr>
              <a:t> 2013,*gen-mar‘14</a:t>
            </a:r>
          </a:p>
        </p:txBody>
      </p:sp>
      <p:sp>
        <p:nvSpPr>
          <p:cNvPr id="29" name="Titolo 1"/>
          <p:cNvSpPr txBox="1">
            <a:spLocks/>
          </p:cNvSpPr>
          <p:nvPr/>
        </p:nvSpPr>
        <p:spPr>
          <a:xfrm>
            <a:off x="6480212" y="2350786"/>
            <a:ext cx="2699056" cy="364980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200" b="1" cap="none">
                <a:solidFill>
                  <a:schemeClr val="tx2"/>
                </a:solidFill>
              </a:defRPr>
            </a:lvl1pPr>
          </a:lstStyle>
          <a:p>
            <a:pPr defTabSz="914400"/>
            <a:r>
              <a:rPr lang="it-IT" b="0" dirty="0" smtClean="0">
                <a:solidFill>
                  <a:schemeClr val="accent1">
                    <a:lumMod val="75000"/>
                  </a:schemeClr>
                </a:solidFill>
              </a:rPr>
              <a:t>41,1</a:t>
            </a:r>
            <a:endParaRPr lang="it-IT" b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1"/>
          <p:cNvSpPr>
            <a:spLocks noGrp="1"/>
          </p:cNvSpPr>
          <p:nvPr>
            <p:ph type="title" idx="4294967295"/>
          </p:nvPr>
        </p:nvSpPr>
        <p:spPr>
          <a:xfrm>
            <a:off x="539552" y="607069"/>
            <a:ext cx="8229600" cy="484748"/>
          </a:xfrm>
        </p:spPr>
        <p:txBody>
          <a:bodyPr anchor="t" anchorCtr="0">
            <a:noAutofit/>
          </a:bodyPr>
          <a:lstStyle/>
          <a:p>
            <a:pPr eaLnBrk="0" hangingPunct="0"/>
            <a:r>
              <a:rPr lang="it-IT" sz="1800" dirty="0" smtClean="0">
                <a:solidFill>
                  <a:schemeClr val="tx2"/>
                </a:solidFill>
              </a:rPr>
              <a:t>LA CLASSIFICA DEI PIÚ NAVIGATI SU RAI.TV</a:t>
            </a:r>
            <a:endParaRPr lang="it-IT" sz="1800" dirty="0">
              <a:solidFill>
                <a:schemeClr val="tx2"/>
              </a:solidFill>
            </a:endParaRPr>
          </a:p>
        </p:txBody>
      </p:sp>
      <p:pic>
        <p:nvPicPr>
          <p:cNvPr id="16" name="Picture 32" descr="Digital Strategy.jpg"/>
          <p:cNvPicPr>
            <a:picLocks noChangeAspect="1"/>
          </p:cNvPicPr>
          <p:nvPr/>
        </p:nvPicPr>
        <p:blipFill>
          <a:blip r:embed="rId3" cstate="print">
            <a:alphaModFix amt="73000"/>
          </a:blip>
          <a:stretch>
            <a:fillRect/>
          </a:stretch>
        </p:blipFill>
        <p:spPr>
          <a:xfrm flipH="1">
            <a:off x="5488539" y="2598937"/>
            <a:ext cx="4876800" cy="3657600"/>
          </a:xfrm>
          <a:prstGeom prst="rect">
            <a:avLst/>
          </a:prstGeom>
        </p:spPr>
      </p:pic>
      <p:sp>
        <p:nvSpPr>
          <p:cNvPr id="17" name="Rectangle 33"/>
          <p:cNvSpPr/>
          <p:nvPr/>
        </p:nvSpPr>
        <p:spPr>
          <a:xfrm rot="5400000">
            <a:off x="6712782" y="1027312"/>
            <a:ext cx="2114550" cy="5029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18" name="Rectangle 34"/>
          <p:cNvSpPr/>
          <p:nvPr/>
        </p:nvSpPr>
        <p:spPr>
          <a:xfrm>
            <a:off x="5412339" y="2598937"/>
            <a:ext cx="2819400" cy="3771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19" name="Rectangle 88"/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3073768" y="951570"/>
            <a:ext cx="5674697" cy="3500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914400">
              <a:defRPr/>
            </a:pPr>
            <a:r>
              <a:rPr lang="it-IT" sz="1200" cap="all" dirty="0">
                <a:solidFill>
                  <a:srgbClr val="1F497D"/>
                </a:solidFill>
              </a:rPr>
              <a:t>VOD, DIRETTE, REPLAY, HOMEPAGE</a:t>
            </a:r>
          </a:p>
        </p:txBody>
      </p:sp>
      <p:grpSp>
        <p:nvGrpSpPr>
          <p:cNvPr id="20" name="Group 14"/>
          <p:cNvGrpSpPr/>
          <p:nvPr/>
        </p:nvGrpSpPr>
        <p:grpSpPr>
          <a:xfrm>
            <a:off x="251521" y="951570"/>
            <a:ext cx="3123599" cy="472275"/>
            <a:chOff x="457199" y="5161500"/>
            <a:chExt cx="3592789" cy="629700"/>
          </a:xfrm>
        </p:grpSpPr>
        <p:sp>
          <p:nvSpPr>
            <p:cNvPr id="21" name="Pentagon 79"/>
            <p:cNvSpPr/>
            <p:nvPr/>
          </p:nvSpPr>
          <p:spPr>
            <a:xfrm rot="5400000">
              <a:off x="1938744" y="3679955"/>
              <a:ext cx="629700" cy="3592789"/>
            </a:xfrm>
            <a:prstGeom prst="homePlate">
              <a:avLst>
                <a:gd name="adj" fmla="val 22222"/>
              </a:avLst>
            </a:prstGeom>
            <a:gradFill>
              <a:gsLst>
                <a:gs pos="0">
                  <a:srgbClr val="002960"/>
                </a:gs>
                <a:gs pos="100000">
                  <a:srgbClr val="0D3082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22" name="CasellaDiTesto 16"/>
            <p:cNvSpPr txBox="1"/>
            <p:nvPr/>
          </p:nvSpPr>
          <p:spPr>
            <a:xfrm>
              <a:off x="844056" y="5182499"/>
              <a:ext cx="3116871" cy="3693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defTabSz="914400">
                <a:defRPr/>
              </a:pPr>
              <a:r>
                <a:rPr lang="it-IT" sz="1200" dirty="0" smtClean="0">
                  <a:solidFill>
                    <a:srgbClr val="FFFFFF"/>
                  </a:solidFill>
                </a:rPr>
                <a:t>CLASSIFICA DEI PIÙ NAVIGATI</a:t>
              </a:r>
              <a:endParaRPr lang="it-IT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Segnaposto contenuto 6"/>
          <p:cNvSpPr txBox="1">
            <a:spLocks/>
          </p:cNvSpPr>
          <p:nvPr/>
        </p:nvSpPr>
        <p:spPr>
          <a:xfrm>
            <a:off x="314864" y="1292089"/>
            <a:ext cx="8433600" cy="3367893"/>
          </a:xfrm>
          <a:prstGeom prst="rect">
            <a:avLst/>
          </a:prstGeom>
          <a:solidFill>
            <a:schemeClr val="bg1"/>
          </a:solidFill>
          <a:ln>
            <a:solidFill>
              <a:srgbClr val="2E808B"/>
            </a:solidFill>
          </a:ln>
        </p:spPr>
        <p:txBody>
          <a:bodyPr vert="horz" wrap="square" lIns="91440" tIns="4680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600"/>
              </a:spcBef>
              <a:buClr>
                <a:srgbClr val="2E808B"/>
              </a:buClr>
            </a:pPr>
            <a:endParaRPr lang="it-IT" sz="1400" dirty="0">
              <a:solidFill>
                <a:srgbClr val="004A94"/>
              </a:solidFill>
              <a:cs typeface="Arial" charset="0"/>
            </a:endParaRPr>
          </a:p>
        </p:txBody>
      </p:sp>
      <p:sp>
        <p:nvSpPr>
          <p:cNvPr id="43" name="Titolo 1"/>
          <p:cNvSpPr txBox="1">
            <a:spLocks/>
          </p:cNvSpPr>
          <p:nvPr/>
        </p:nvSpPr>
        <p:spPr>
          <a:xfrm>
            <a:off x="323528" y="4803998"/>
            <a:ext cx="5054590" cy="184666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1000" cap="none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/>
            <a:r>
              <a:rPr lang="it-IT" dirty="0">
                <a:solidFill>
                  <a:srgbClr val="1F497D"/>
                </a:solidFill>
              </a:rPr>
              <a:t>ANALISI BASATA SU PAGINE VISTE, COME TAGGATE NELLE DIVERSE SEZIONI</a:t>
            </a:r>
          </a:p>
        </p:txBody>
      </p:sp>
      <p:graphicFrame>
        <p:nvGraphicFramePr>
          <p:cNvPr id="45" name="Grafico 44"/>
          <p:cNvGraphicFramePr/>
          <p:nvPr>
            <p:extLst/>
          </p:nvPr>
        </p:nvGraphicFramePr>
        <p:xfrm>
          <a:off x="587858" y="1599642"/>
          <a:ext cx="8016590" cy="2828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5110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2" descr="Digital Strategy.jpg"/>
          <p:cNvPicPr>
            <a:picLocks noChangeAspect="1"/>
          </p:cNvPicPr>
          <p:nvPr/>
        </p:nvPicPr>
        <p:blipFill>
          <a:blip r:embed="rId4" cstate="print">
            <a:alphaModFix amt="73000"/>
          </a:blip>
          <a:stretch>
            <a:fillRect/>
          </a:stretch>
        </p:blipFill>
        <p:spPr>
          <a:xfrm flipH="1">
            <a:off x="5488539" y="2598937"/>
            <a:ext cx="4876800" cy="3657600"/>
          </a:xfrm>
          <a:prstGeom prst="rect">
            <a:avLst/>
          </a:prstGeom>
        </p:spPr>
      </p:pic>
      <p:sp>
        <p:nvSpPr>
          <p:cNvPr id="14" name="Rectangle 33"/>
          <p:cNvSpPr/>
          <p:nvPr/>
        </p:nvSpPr>
        <p:spPr>
          <a:xfrm rot="5400000">
            <a:off x="6712782" y="1027312"/>
            <a:ext cx="2114550" cy="5029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15" name="Rectangle 34"/>
          <p:cNvSpPr/>
          <p:nvPr/>
        </p:nvSpPr>
        <p:spPr>
          <a:xfrm>
            <a:off x="5412339" y="2598937"/>
            <a:ext cx="2819400" cy="3771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34" name="Titolo 1"/>
          <p:cNvSpPr>
            <a:spLocks noGrp="1"/>
          </p:cNvSpPr>
          <p:nvPr>
            <p:ph type="title" idx="4294967295"/>
          </p:nvPr>
        </p:nvSpPr>
        <p:spPr>
          <a:xfrm>
            <a:off x="539552" y="607069"/>
            <a:ext cx="8229600" cy="484748"/>
          </a:xfrm>
        </p:spPr>
        <p:txBody>
          <a:bodyPr anchor="t" anchorCtr="0">
            <a:noAutofit/>
          </a:bodyPr>
          <a:lstStyle/>
          <a:p>
            <a:pPr eaLnBrk="0" hangingPunct="0"/>
            <a:r>
              <a:rPr lang="it-IT" sz="1800" dirty="0">
                <a:solidFill>
                  <a:schemeClr val="tx2"/>
                </a:solidFill>
              </a:rPr>
              <a:t>UNA FRUIZIONE SEMPRE PIÙ «DEVICE ORIENTED»</a:t>
            </a:r>
          </a:p>
        </p:txBody>
      </p:sp>
      <p:sp>
        <p:nvSpPr>
          <p:cNvPr id="3" name="Rectangle 88"/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3073768" y="951570"/>
            <a:ext cx="5674697" cy="3500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914400">
              <a:defRPr/>
            </a:pPr>
            <a:r>
              <a:rPr lang="it-IT" sz="1200" cap="all" dirty="0">
                <a:solidFill>
                  <a:srgbClr val="1F497D"/>
                </a:solidFill>
              </a:rPr>
              <a:t>DOVE VIENE FRUITO IL CONTENUTO DI RAI.TV</a:t>
            </a:r>
          </a:p>
        </p:txBody>
      </p:sp>
      <p:grpSp>
        <p:nvGrpSpPr>
          <p:cNvPr id="4" name="Group 14"/>
          <p:cNvGrpSpPr/>
          <p:nvPr/>
        </p:nvGrpSpPr>
        <p:grpSpPr>
          <a:xfrm>
            <a:off x="251521" y="951570"/>
            <a:ext cx="3123599" cy="472275"/>
            <a:chOff x="457199" y="5161500"/>
            <a:chExt cx="3592789" cy="629700"/>
          </a:xfrm>
        </p:grpSpPr>
        <p:sp>
          <p:nvSpPr>
            <p:cNvPr id="5" name="Pentagon 79"/>
            <p:cNvSpPr/>
            <p:nvPr/>
          </p:nvSpPr>
          <p:spPr>
            <a:xfrm rot="5400000">
              <a:off x="1938744" y="3679955"/>
              <a:ext cx="629700" cy="3592789"/>
            </a:xfrm>
            <a:prstGeom prst="homePlate">
              <a:avLst>
                <a:gd name="adj" fmla="val 22222"/>
              </a:avLst>
            </a:prstGeom>
            <a:gradFill>
              <a:gsLst>
                <a:gs pos="0">
                  <a:srgbClr val="002960"/>
                </a:gs>
                <a:gs pos="100000">
                  <a:srgbClr val="0D3082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 sz="1800">
                <a:solidFill>
                  <a:prstClr val="white"/>
                </a:solidFill>
              </a:endParaRPr>
            </a:p>
          </p:txBody>
        </p:sp>
        <p:sp>
          <p:nvSpPr>
            <p:cNvPr id="6" name="CasellaDiTesto 16"/>
            <p:cNvSpPr txBox="1"/>
            <p:nvPr/>
          </p:nvSpPr>
          <p:spPr>
            <a:xfrm>
              <a:off x="844056" y="5182499"/>
              <a:ext cx="3116871" cy="3693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defTabSz="914400">
                <a:defRPr/>
              </a:pPr>
              <a:r>
                <a:rPr lang="it-IT" sz="1200" dirty="0" smtClean="0">
                  <a:solidFill>
                    <a:srgbClr val="FFFFFF"/>
                  </a:solidFill>
                </a:rPr>
                <a:t>DEVICE</a:t>
              </a:r>
              <a:endParaRPr lang="it-IT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" name="Segnaposto contenuto 6"/>
          <p:cNvSpPr txBox="1">
            <a:spLocks/>
          </p:cNvSpPr>
          <p:nvPr/>
        </p:nvSpPr>
        <p:spPr>
          <a:xfrm>
            <a:off x="314864" y="1292089"/>
            <a:ext cx="8433600" cy="3612156"/>
          </a:xfrm>
          <a:prstGeom prst="rect">
            <a:avLst/>
          </a:prstGeom>
          <a:solidFill>
            <a:schemeClr val="bg1"/>
          </a:solidFill>
          <a:ln>
            <a:solidFill>
              <a:srgbClr val="2E808B"/>
            </a:solidFill>
          </a:ln>
        </p:spPr>
        <p:txBody>
          <a:bodyPr vert="horz" wrap="square" lIns="91440" tIns="4680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600"/>
              </a:spcBef>
              <a:buClr>
                <a:srgbClr val="2E808B"/>
              </a:buClr>
            </a:pPr>
            <a:endParaRPr lang="it-IT" sz="1400" dirty="0">
              <a:solidFill>
                <a:srgbClr val="004A94"/>
              </a:solidFill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7683" y="1631736"/>
            <a:ext cx="954658" cy="165929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241451" y="2130745"/>
            <a:ext cx="1826769" cy="760959"/>
          </a:xfrm>
          <a:prstGeom prst="rect">
            <a:avLst/>
          </a:prstGeom>
          <a:noFill/>
        </p:spPr>
        <p:txBody>
          <a:bodyPr wrap="square" lIns="108000" tIns="72000" rIns="108000" bIns="72000" rtlCol="0">
            <a:spAutoFit/>
          </a:bodyPr>
          <a:lstStyle/>
          <a:p>
            <a:pPr algn="ctr" defTabSz="914400"/>
            <a:r>
              <a:rPr lang="it-IT" sz="4000" b="1" dirty="0" smtClean="0">
                <a:solidFill>
                  <a:srgbClr val="77933C"/>
                </a:solidFill>
              </a:rPr>
              <a:t>15%</a:t>
            </a:r>
            <a:endParaRPr lang="it-IT" sz="4000" dirty="0">
              <a:solidFill>
                <a:srgbClr val="77933C"/>
              </a:solidFill>
            </a:endParaRPr>
          </a:p>
        </p:txBody>
      </p:sp>
      <p:sp>
        <p:nvSpPr>
          <p:cNvPr id="20" name="Rounded Rectangle 88"/>
          <p:cNvSpPr/>
          <p:nvPr>
            <p:custDataLst>
              <p:tags r:id="rId2"/>
            </p:custDataLst>
          </p:nvPr>
        </p:nvSpPr>
        <p:spPr>
          <a:xfrm flipH="1">
            <a:off x="3788681" y="1977685"/>
            <a:ext cx="1815473" cy="838718"/>
          </a:xfrm>
          <a:prstGeom prst="rect">
            <a:avLst/>
          </a:prstGeom>
          <a:solidFill>
            <a:srgbClr val="77933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sz="2000" b="1" dirty="0" smtClean="0">
                <a:solidFill>
                  <a:prstClr val="white"/>
                </a:solidFill>
              </a:rPr>
              <a:t>RAI TV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6300193" y="2105867"/>
            <a:ext cx="1826769" cy="760959"/>
          </a:xfrm>
          <a:prstGeom prst="rect">
            <a:avLst/>
          </a:prstGeom>
          <a:noFill/>
        </p:spPr>
        <p:txBody>
          <a:bodyPr wrap="square" lIns="108000" tIns="72000" rIns="108000" bIns="72000" rtlCol="0">
            <a:spAutoFit/>
          </a:bodyPr>
          <a:lstStyle/>
          <a:p>
            <a:pPr algn="ctr" defTabSz="914400"/>
            <a:r>
              <a:rPr lang="it-IT" sz="4000" b="1" dirty="0">
                <a:solidFill>
                  <a:srgbClr val="77933C"/>
                </a:solidFill>
              </a:rPr>
              <a:t>8</a:t>
            </a:r>
            <a:r>
              <a:rPr lang="it-IT" sz="4000" b="1" dirty="0" smtClean="0">
                <a:solidFill>
                  <a:srgbClr val="77933C"/>
                </a:solidFill>
              </a:rPr>
              <a:t>%</a:t>
            </a:r>
            <a:endParaRPr lang="it-IT" sz="4000" dirty="0">
              <a:solidFill>
                <a:srgbClr val="77933C"/>
              </a:solidFill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9130">
            <a:off x="5567141" y="3441330"/>
            <a:ext cx="1613722" cy="1103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6938">
            <a:off x="6994143" y="3867232"/>
            <a:ext cx="1232714" cy="814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4428" y="3625678"/>
            <a:ext cx="1704132" cy="1171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65"/>
          <a:stretch/>
        </p:blipFill>
        <p:spPr>
          <a:xfrm rot="20875699">
            <a:off x="895070" y="3700967"/>
            <a:ext cx="1304088" cy="964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riangolo isoscele 31"/>
          <p:cNvSpPr/>
          <p:nvPr/>
        </p:nvSpPr>
        <p:spPr>
          <a:xfrm rot="5400000">
            <a:off x="5784239" y="2251208"/>
            <a:ext cx="253752" cy="291670"/>
          </a:xfrm>
          <a:prstGeom prst="triangle">
            <a:avLst/>
          </a:prstGeom>
          <a:solidFill>
            <a:srgbClr val="77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sp>
        <p:nvSpPr>
          <p:cNvPr id="35" name="Triangolo isoscele 34"/>
          <p:cNvSpPr/>
          <p:nvPr/>
        </p:nvSpPr>
        <p:spPr>
          <a:xfrm rot="16200000" flipH="1">
            <a:off x="3394946" y="2251208"/>
            <a:ext cx="253752" cy="291670"/>
          </a:xfrm>
          <a:prstGeom prst="triangle">
            <a:avLst/>
          </a:prstGeom>
          <a:solidFill>
            <a:srgbClr val="77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1800">
              <a:solidFill>
                <a:prstClr val="white"/>
              </a:solidFill>
            </a:endParaRPr>
          </a:p>
        </p:txBody>
      </p:sp>
      <p:pic>
        <p:nvPicPr>
          <p:cNvPr id="25" name="Immagine 24" descr="pad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8218" y="1422404"/>
            <a:ext cx="1395590" cy="205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26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h0KFdiPaUKQjC5Mu4ihO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6cLbU5sUSIojpJkCc_o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.i.1xD1U6J1rOnNju5W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6cLbU5sUSIojpJkCc_o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.i.1xD1U6J1rOnNju5W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6cLbU5sUSIojpJkCc_o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.i.1xD1U6J1rOnNju5W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h0KFdiPaUKQjC5Mu4ihO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h0KFdiPaUKQjC5Mu4ihO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.i.1xD1U6J1rOnNju5W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h0KFdiPaUKQjC5Mu4ihO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9PXnPclk6jvFva6ko.kg"/>
</p:tagLst>
</file>

<file path=ppt/theme/theme1.xml><?xml version="1.0" encoding="utf-8"?>
<a:theme xmlns:a="http://schemas.openxmlformats.org/drawingml/2006/main" name="4_Struttura predefinita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1_Struttura predefinita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Struttura predefinita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1_Struttura predefinita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AI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10212</TotalTime>
  <Words>550</Words>
  <Application>Microsoft Office PowerPoint</Application>
  <PresentationFormat>Presentazione su schermo (16:9)</PresentationFormat>
  <Paragraphs>95</Paragraphs>
  <Slides>11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4_Struttura predefinita</vt:lpstr>
      <vt:lpstr>5_Struttura predefinita</vt:lpstr>
      <vt:lpstr>4_Tema di Office</vt:lpstr>
      <vt:lpstr>Presentation</vt:lpstr>
      <vt:lpstr>Diapositiva 1</vt:lpstr>
      <vt:lpstr>Diapositiva 2</vt:lpstr>
      <vt:lpstr>IL GRADIMENTO DEL web: voto medio </vt:lpstr>
      <vt:lpstr>LA NUOVA OFFERTA RAI. IL PORTALE NEWS DELLA RAI (RAI NEWS)</vt:lpstr>
      <vt:lpstr>LA NUOVA OFFERTA RAI.  RAI.TV</vt:lpstr>
      <vt:lpstr>PROGRAMMI CHE MUOVONO IL TRAFFICO</vt:lpstr>
      <vt:lpstr>IL RECORD DI RAI.TV</vt:lpstr>
      <vt:lpstr>LA CLASSIFICA DEI PIÚ NAVIGATI SU RAI.TV</vt:lpstr>
      <vt:lpstr>UNA FRUIZIONE SEMPRE PIÙ «DEVICE ORIENTED»</vt:lpstr>
      <vt:lpstr>4,5 MILIONI DI DOWNLOADS</vt:lpstr>
      <vt:lpstr>Diapositiva 11</vt:lpstr>
    </vt:vector>
  </TitlesOfParts>
  <Company>RAI Radiotelevisione Italiana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P683940</dc:creator>
  <cp:lastModifiedBy>aldo</cp:lastModifiedBy>
  <cp:revision>1286</cp:revision>
  <dcterms:created xsi:type="dcterms:W3CDTF">2013-07-05T18:16:21Z</dcterms:created>
  <dcterms:modified xsi:type="dcterms:W3CDTF">2014-04-17T13:49:43Z</dcterms:modified>
</cp:coreProperties>
</file>