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2" r:id="rId4"/>
    <p:sldId id="257" r:id="rId5"/>
    <p:sldId id="258" r:id="rId6"/>
    <p:sldId id="260" r:id="rId7"/>
    <p:sldId id="261" r:id="rId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04" autoAdjust="0"/>
  </p:normalViewPr>
  <p:slideViewPr>
    <p:cSldViewPr snapToGrid="0" snapToObjects="1">
      <p:cViewPr>
        <p:scale>
          <a:sx n="69" d="100"/>
          <a:sy n="69" d="100"/>
        </p:scale>
        <p:origin x="-111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stile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260D66B-5601-144E-BD5E-E86C21B050A7}" type="datetimeFigureOut">
              <a:rPr lang="it-IT" smtClean="0"/>
              <a:t>21/05/2013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585BE3-D33A-8B4B-8531-372EAAB26545}"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260D66B-5601-144E-BD5E-E86C21B050A7}" type="datetimeFigureOut">
              <a:rPr lang="it-IT" smtClean="0"/>
              <a:t>21/05/2013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260D66B-5601-144E-BD5E-E86C21B050A7}" type="datetimeFigureOut">
              <a:rPr lang="it-IT" smtClean="0"/>
              <a:t>21/05/2013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260D66B-5601-144E-BD5E-E86C21B050A7}" type="datetimeFigureOut">
              <a:rPr lang="it-IT" smtClean="0"/>
              <a:t>21/05/2013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260D66B-5601-144E-BD5E-E86C21B050A7}" type="datetimeFigureOut">
              <a:rPr lang="it-IT" smtClean="0"/>
              <a:t>21/05/2013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585BE3-D33A-8B4B-8531-372EAAB26545}"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B260D66B-5601-144E-BD5E-E86C21B050A7}" type="datetimeFigureOut">
              <a:rPr lang="it-IT" smtClean="0"/>
              <a:t>21/05/2013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B260D66B-5601-144E-BD5E-E86C21B050A7}" type="datetimeFigureOut">
              <a:rPr lang="it-IT" smtClean="0"/>
              <a:t>21/05/2013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E585BE3-D33A-8B4B-8531-372EAAB26545}"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B260D66B-5601-144E-BD5E-E86C21B050A7}" type="datetimeFigureOut">
              <a:rPr lang="it-IT" smtClean="0"/>
              <a:t>21/05/2013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0D66B-5601-144E-BD5E-E86C21B050A7}" type="datetimeFigureOut">
              <a:rPr lang="it-IT" smtClean="0"/>
              <a:t>21/05/2013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stile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260D66B-5601-144E-BD5E-E86C21B050A7}" type="datetimeFigureOut">
              <a:rPr lang="it-IT" smtClean="0"/>
              <a:t>21/05/2013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585BE3-D33A-8B4B-8531-372EAAB26545}"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stile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260D66B-5601-144E-BD5E-E86C21B050A7}" type="datetimeFigureOut">
              <a:rPr lang="it-IT" smtClean="0"/>
              <a:t>21/05/2013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585BE3-D33A-8B4B-8531-372EAAB2654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stile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260D66B-5601-144E-BD5E-E86C21B050A7}" type="datetimeFigureOut">
              <a:rPr lang="it-IT" smtClean="0"/>
              <a:t>21/05/2013</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it-IT" dirty="0" smtClean="0"/>
              <a:t>Eugenio Prosperetti – Università di Siena – Workshop AGCOM 24/5/13</a:t>
            </a:r>
            <a:endParaRPr lang="it-IT"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E585BE3-D33A-8B4B-8531-372EAAB26545}"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6000" dirty="0" smtClean="0"/>
              <a:t>Opere digitali: criticità e proposte per la tutela</a:t>
            </a:r>
            <a:endParaRPr lang="it-IT" sz="6000" dirty="0"/>
          </a:p>
        </p:txBody>
      </p:sp>
      <p:sp>
        <p:nvSpPr>
          <p:cNvPr id="3" name="Sottotitolo 2"/>
          <p:cNvSpPr>
            <a:spLocks noGrp="1"/>
          </p:cNvSpPr>
          <p:nvPr>
            <p:ph type="subTitle" idx="1"/>
          </p:nvPr>
        </p:nvSpPr>
        <p:spPr/>
        <p:txBody>
          <a:bodyPr>
            <a:normAutofit lnSpcReduction="10000"/>
          </a:bodyPr>
          <a:lstStyle/>
          <a:p>
            <a:r>
              <a:rPr lang="it-IT" dirty="0" smtClean="0"/>
              <a:t>Eugenio Prosperetti – Università di Siena</a:t>
            </a:r>
          </a:p>
          <a:p>
            <a:r>
              <a:rPr lang="it-IT" dirty="0" smtClean="0"/>
              <a:t>Seminario Internazionale AGCOM 24.5.2013</a:t>
            </a:r>
            <a:endParaRPr lang="it-IT" dirty="0"/>
          </a:p>
        </p:txBody>
      </p:sp>
    </p:spTree>
    <p:extLst>
      <p:ext uri="{BB962C8B-B14F-4D97-AF65-F5344CB8AC3E}">
        <p14:creationId xmlns:p14="http://schemas.microsoft.com/office/powerpoint/2010/main" val="4203709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Indice</a:t>
            </a:r>
            <a:endParaRPr lang="it-IT" dirty="0"/>
          </a:p>
        </p:txBody>
      </p:sp>
      <p:sp>
        <p:nvSpPr>
          <p:cNvPr id="3" name="Segnaposto contenuto 2"/>
          <p:cNvSpPr>
            <a:spLocks noGrp="1"/>
          </p:cNvSpPr>
          <p:nvPr>
            <p:ph idx="1"/>
          </p:nvPr>
        </p:nvSpPr>
        <p:spPr/>
        <p:txBody>
          <a:bodyPr>
            <a:normAutofit fontScale="85000" lnSpcReduction="20000"/>
          </a:bodyPr>
          <a:lstStyle/>
          <a:p>
            <a:pPr marL="457200" indent="-457200">
              <a:buFont typeface="+mj-lt"/>
              <a:buAutoNum type="arabicPeriod"/>
            </a:pPr>
            <a:r>
              <a:rPr lang="it-IT" dirty="0" smtClean="0"/>
              <a:t>Nella rete circola l’opera digitale, il diritto d’autore protegge l’opera tradizionale, identificare l’opera nel file è un problema da risolvere e non si può dare per scontato che ogni file rappresenti un’opera.</a:t>
            </a:r>
          </a:p>
          <a:p>
            <a:pPr marL="457200" indent="-457200">
              <a:buFont typeface="+mj-lt"/>
              <a:buAutoNum type="arabicPeriod"/>
            </a:pPr>
            <a:r>
              <a:rPr lang="it-IT" dirty="0" smtClean="0"/>
              <a:t>Occorre una assunzione di responsabilità del titolare dei diritti che chiede una rimozione, come avviene nel regime DMCA. Né una Autorità, né un ISP possono sapere se il file contiene un’opera e quali sono i diritti ad essa associati e tanto meno risponderne.</a:t>
            </a:r>
          </a:p>
          <a:p>
            <a:pPr marL="457200" indent="-457200">
              <a:buFont typeface="+mj-lt"/>
              <a:buAutoNum type="arabicPeriod"/>
            </a:pPr>
            <a:r>
              <a:rPr lang="it-IT" dirty="0" smtClean="0"/>
              <a:t>Non si può dividere la rete in “siti legittimi” e “siti pirata”: il criterio che si propone è quello della tracciabilità degli utilizzatori del sito e delle relative transazioni. </a:t>
            </a:r>
          </a:p>
          <a:p>
            <a:pPr marL="457200" indent="-457200">
              <a:buFont typeface="+mj-lt"/>
              <a:buAutoNum type="arabicPeriod"/>
            </a:pPr>
            <a:r>
              <a:rPr lang="it-IT" dirty="0" smtClean="0"/>
              <a:t>La soluzione basata sulla possibilità per il sito di identificare il “destinatario” delle transazioni </a:t>
            </a:r>
            <a:r>
              <a:rPr lang="it-IT" smtClean="0"/>
              <a:t>pare facilmente </a:t>
            </a:r>
            <a:r>
              <a:rPr lang="it-IT" dirty="0" smtClean="0"/>
              <a:t>attuabile perché già conforme alla Direttiva E-commerce.</a:t>
            </a:r>
            <a:endParaRPr lang="it-IT" dirty="0"/>
          </a:p>
        </p:txBody>
      </p:sp>
    </p:spTree>
    <p:extLst>
      <p:ext uri="{BB962C8B-B14F-4D97-AF65-F5344CB8AC3E}">
        <p14:creationId xmlns:p14="http://schemas.microsoft.com/office/powerpoint/2010/main" val="396783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Index (English)</a:t>
            </a:r>
            <a:endParaRPr lang="it-IT" dirty="0"/>
          </a:p>
        </p:txBody>
      </p:sp>
      <p:sp>
        <p:nvSpPr>
          <p:cNvPr id="3" name="Segnaposto contenuto 2"/>
          <p:cNvSpPr>
            <a:spLocks noGrp="1"/>
          </p:cNvSpPr>
          <p:nvPr>
            <p:ph idx="1"/>
          </p:nvPr>
        </p:nvSpPr>
        <p:spPr/>
        <p:txBody>
          <a:bodyPr>
            <a:normAutofit fontScale="77500" lnSpcReduction="20000"/>
          </a:bodyPr>
          <a:lstStyle/>
          <a:p>
            <a:pPr marL="457200" indent="-457200">
              <a:buFont typeface="+mj-lt"/>
              <a:buAutoNum type="arabicPeriod"/>
            </a:pPr>
            <a:r>
              <a:rPr lang="it-IT" dirty="0" smtClean="0"/>
              <a:t>On the net </a:t>
            </a:r>
            <a:r>
              <a:rPr lang="it-IT" dirty="0" err="1" smtClean="0"/>
              <a:t>we</a:t>
            </a:r>
            <a:r>
              <a:rPr lang="it-IT" dirty="0" smtClean="0"/>
              <a:t> </a:t>
            </a:r>
            <a:r>
              <a:rPr lang="it-IT" dirty="0" err="1" smtClean="0"/>
              <a:t>have</a:t>
            </a:r>
            <a:r>
              <a:rPr lang="it-IT" dirty="0" smtClean="0"/>
              <a:t> </a:t>
            </a:r>
            <a:r>
              <a:rPr lang="it-IT" dirty="0" err="1" smtClean="0"/>
              <a:t>digital</a:t>
            </a:r>
            <a:r>
              <a:rPr lang="it-IT" dirty="0" smtClean="0"/>
              <a:t> </a:t>
            </a:r>
            <a:r>
              <a:rPr lang="it-IT" dirty="0" err="1" smtClean="0"/>
              <a:t>works</a:t>
            </a:r>
            <a:r>
              <a:rPr lang="it-IT" dirty="0" smtClean="0"/>
              <a:t> </a:t>
            </a:r>
            <a:r>
              <a:rPr lang="it-IT" dirty="0" err="1" smtClean="0"/>
              <a:t>circulating</a:t>
            </a:r>
            <a:r>
              <a:rPr lang="it-IT" dirty="0" smtClean="0"/>
              <a:t>: copyright </a:t>
            </a:r>
            <a:r>
              <a:rPr lang="it-IT" dirty="0" err="1" smtClean="0"/>
              <a:t>is</a:t>
            </a:r>
            <a:r>
              <a:rPr lang="it-IT" dirty="0" smtClean="0"/>
              <a:t> </a:t>
            </a:r>
            <a:r>
              <a:rPr lang="it-IT" dirty="0" err="1" smtClean="0"/>
              <a:t>based</a:t>
            </a:r>
            <a:r>
              <a:rPr lang="it-IT" dirty="0" smtClean="0"/>
              <a:t> on </a:t>
            </a:r>
            <a:r>
              <a:rPr lang="it-IT" dirty="0" err="1" smtClean="0"/>
              <a:t>circulation</a:t>
            </a:r>
            <a:r>
              <a:rPr lang="it-IT" dirty="0" smtClean="0"/>
              <a:t> of </a:t>
            </a:r>
            <a:r>
              <a:rPr lang="it-IT" dirty="0" err="1" smtClean="0"/>
              <a:t>traditional</a:t>
            </a:r>
            <a:r>
              <a:rPr lang="it-IT" dirty="0" smtClean="0"/>
              <a:t> </a:t>
            </a:r>
            <a:r>
              <a:rPr lang="it-IT" dirty="0" err="1" smtClean="0"/>
              <a:t>works</a:t>
            </a:r>
            <a:r>
              <a:rPr lang="it-IT" dirty="0" smtClean="0"/>
              <a:t> </a:t>
            </a:r>
            <a:r>
              <a:rPr lang="it-IT" dirty="0" err="1" smtClean="0"/>
              <a:t>which</a:t>
            </a:r>
            <a:r>
              <a:rPr lang="it-IT" dirty="0" smtClean="0"/>
              <a:t> are </a:t>
            </a:r>
            <a:r>
              <a:rPr lang="it-IT" dirty="0" err="1" smtClean="0"/>
              <a:t>incorporated</a:t>
            </a:r>
            <a:r>
              <a:rPr lang="it-IT" dirty="0" smtClean="0"/>
              <a:t> in a medium or </a:t>
            </a:r>
            <a:r>
              <a:rPr lang="it-IT" dirty="0" err="1" smtClean="0"/>
              <a:t>support</a:t>
            </a:r>
            <a:r>
              <a:rPr lang="it-IT" dirty="0" smtClean="0"/>
              <a:t>. </a:t>
            </a:r>
            <a:r>
              <a:rPr lang="it-IT" dirty="0" err="1" smtClean="0"/>
              <a:t>Identifying</a:t>
            </a:r>
            <a:r>
              <a:rPr lang="it-IT" dirty="0" smtClean="0"/>
              <a:t> a work in a file </a:t>
            </a:r>
            <a:r>
              <a:rPr lang="it-IT" dirty="0" err="1" smtClean="0"/>
              <a:t>is</a:t>
            </a:r>
            <a:r>
              <a:rPr lang="it-IT" dirty="0" smtClean="0"/>
              <a:t> </a:t>
            </a:r>
            <a:r>
              <a:rPr lang="it-IT" dirty="0" err="1" smtClean="0"/>
              <a:t>something</a:t>
            </a:r>
            <a:r>
              <a:rPr lang="it-IT" dirty="0" smtClean="0"/>
              <a:t> </a:t>
            </a:r>
            <a:r>
              <a:rPr lang="it-IT" dirty="0" err="1" smtClean="0"/>
              <a:t>which</a:t>
            </a:r>
            <a:r>
              <a:rPr lang="it-IT" dirty="0" smtClean="0"/>
              <a:t> </a:t>
            </a:r>
            <a:r>
              <a:rPr lang="it-IT" dirty="0" err="1" smtClean="0"/>
              <a:t>is</a:t>
            </a:r>
            <a:r>
              <a:rPr lang="it-IT" dirty="0" smtClean="0"/>
              <a:t> </a:t>
            </a:r>
            <a:r>
              <a:rPr lang="it-IT" dirty="0" err="1" smtClean="0"/>
              <a:t>not</a:t>
            </a:r>
            <a:r>
              <a:rPr lang="it-IT" dirty="0" smtClean="0"/>
              <a:t> </a:t>
            </a:r>
            <a:r>
              <a:rPr lang="it-IT" dirty="0" err="1" smtClean="0"/>
              <a:t>yet</a:t>
            </a:r>
            <a:r>
              <a:rPr lang="it-IT" dirty="0" smtClean="0"/>
              <a:t> </a:t>
            </a:r>
            <a:r>
              <a:rPr lang="it-IT" dirty="0" err="1" smtClean="0"/>
              <a:t>regulated</a:t>
            </a:r>
            <a:r>
              <a:rPr lang="it-IT" dirty="0" smtClean="0"/>
              <a:t> and </a:t>
            </a:r>
            <a:r>
              <a:rPr lang="it-IT" dirty="0" err="1" smtClean="0"/>
              <a:t>should</a:t>
            </a:r>
            <a:r>
              <a:rPr lang="it-IT" dirty="0" smtClean="0"/>
              <a:t> be </a:t>
            </a:r>
            <a:r>
              <a:rPr lang="it-IT" dirty="0" err="1" smtClean="0"/>
              <a:t>dealt</a:t>
            </a:r>
            <a:r>
              <a:rPr lang="it-IT" dirty="0" smtClean="0"/>
              <a:t> with on a case-by-case </a:t>
            </a:r>
            <a:r>
              <a:rPr lang="it-IT" dirty="0" err="1" smtClean="0"/>
              <a:t>basis</a:t>
            </a:r>
            <a:r>
              <a:rPr lang="it-IT" dirty="0" smtClean="0"/>
              <a:t> </a:t>
            </a:r>
            <a:r>
              <a:rPr lang="it-IT" dirty="0" err="1" smtClean="0"/>
              <a:t>when</a:t>
            </a:r>
            <a:r>
              <a:rPr lang="it-IT" dirty="0" smtClean="0"/>
              <a:t> DRM </a:t>
            </a:r>
            <a:r>
              <a:rPr lang="it-IT" dirty="0" err="1" smtClean="0"/>
              <a:t>protection</a:t>
            </a:r>
            <a:r>
              <a:rPr lang="it-IT" dirty="0" smtClean="0"/>
              <a:t> </a:t>
            </a:r>
            <a:r>
              <a:rPr lang="it-IT" dirty="0" err="1" smtClean="0"/>
              <a:t>is</a:t>
            </a:r>
            <a:r>
              <a:rPr lang="it-IT" dirty="0" smtClean="0"/>
              <a:t> </a:t>
            </a:r>
            <a:r>
              <a:rPr lang="it-IT" dirty="0" err="1" smtClean="0"/>
              <a:t>absent</a:t>
            </a:r>
            <a:endParaRPr lang="it-IT" dirty="0" smtClean="0"/>
          </a:p>
          <a:p>
            <a:pPr marL="457200" indent="-457200">
              <a:buFont typeface="+mj-lt"/>
              <a:buAutoNum type="arabicPeriod"/>
            </a:pPr>
            <a:r>
              <a:rPr lang="it-IT" dirty="0" err="1" smtClean="0"/>
              <a:t>Rightholders</a:t>
            </a:r>
            <a:r>
              <a:rPr lang="it-IT" dirty="0" smtClean="0"/>
              <a:t> </a:t>
            </a:r>
            <a:r>
              <a:rPr lang="it-IT" dirty="0" err="1" smtClean="0"/>
              <a:t>should</a:t>
            </a:r>
            <a:r>
              <a:rPr lang="it-IT" dirty="0" smtClean="0"/>
              <a:t> </a:t>
            </a:r>
            <a:r>
              <a:rPr lang="it-IT" dirty="0" err="1" smtClean="0"/>
              <a:t>acquire</a:t>
            </a:r>
            <a:r>
              <a:rPr lang="it-IT" dirty="0" smtClean="0"/>
              <a:t> and </a:t>
            </a:r>
            <a:r>
              <a:rPr lang="it-IT" dirty="0" err="1" smtClean="0"/>
              <a:t>claim</a:t>
            </a:r>
            <a:r>
              <a:rPr lang="it-IT" dirty="0" smtClean="0"/>
              <a:t> </a:t>
            </a:r>
            <a:r>
              <a:rPr lang="it-IT" dirty="0" err="1" smtClean="0"/>
              <a:t>liability</a:t>
            </a:r>
            <a:r>
              <a:rPr lang="it-IT" dirty="0" smtClean="0"/>
              <a:t> for </a:t>
            </a:r>
            <a:r>
              <a:rPr lang="it-IT" dirty="0" err="1" smtClean="0"/>
              <a:t>any</a:t>
            </a:r>
            <a:r>
              <a:rPr lang="it-IT" dirty="0" smtClean="0"/>
              <a:t> </a:t>
            </a:r>
            <a:r>
              <a:rPr lang="it-IT" dirty="0" err="1" smtClean="0"/>
              <a:t>takedown</a:t>
            </a:r>
            <a:r>
              <a:rPr lang="it-IT" dirty="0" smtClean="0"/>
              <a:t> </a:t>
            </a:r>
            <a:r>
              <a:rPr lang="it-IT" dirty="0" err="1" smtClean="0"/>
              <a:t>request</a:t>
            </a:r>
            <a:r>
              <a:rPr lang="it-IT" dirty="0" smtClean="0"/>
              <a:t> </a:t>
            </a:r>
            <a:r>
              <a:rPr lang="it-IT" dirty="0" err="1" smtClean="0"/>
              <a:t>since</a:t>
            </a:r>
            <a:r>
              <a:rPr lang="it-IT" dirty="0" smtClean="0"/>
              <a:t> </a:t>
            </a:r>
            <a:r>
              <a:rPr lang="it-IT" dirty="0" err="1" smtClean="0"/>
              <a:t>they</a:t>
            </a:r>
            <a:r>
              <a:rPr lang="it-IT" dirty="0" smtClean="0"/>
              <a:t> are the </a:t>
            </a:r>
            <a:r>
              <a:rPr lang="it-IT" dirty="0" err="1" smtClean="0"/>
              <a:t>only</a:t>
            </a:r>
            <a:r>
              <a:rPr lang="it-IT" dirty="0" smtClean="0"/>
              <a:t> </a:t>
            </a:r>
            <a:r>
              <a:rPr lang="it-IT" dirty="0" err="1" smtClean="0"/>
              <a:t>entities</a:t>
            </a:r>
            <a:r>
              <a:rPr lang="it-IT" dirty="0" smtClean="0"/>
              <a:t> </a:t>
            </a:r>
            <a:r>
              <a:rPr lang="it-IT" dirty="0" err="1" smtClean="0"/>
              <a:t>which</a:t>
            </a:r>
            <a:r>
              <a:rPr lang="it-IT" dirty="0" smtClean="0"/>
              <a:t> </a:t>
            </a:r>
            <a:r>
              <a:rPr lang="it-IT" dirty="0" err="1" smtClean="0"/>
              <a:t>may</a:t>
            </a:r>
            <a:r>
              <a:rPr lang="it-IT" dirty="0" smtClean="0"/>
              <a:t> </a:t>
            </a:r>
            <a:r>
              <a:rPr lang="it-IT" dirty="0" err="1" smtClean="0"/>
              <a:t>clearly</a:t>
            </a:r>
            <a:r>
              <a:rPr lang="it-IT" dirty="0" smtClean="0"/>
              <a:t> </a:t>
            </a:r>
            <a:r>
              <a:rPr lang="it-IT" dirty="0" err="1" smtClean="0"/>
              <a:t>identify</a:t>
            </a:r>
            <a:r>
              <a:rPr lang="it-IT" dirty="0" smtClean="0"/>
              <a:t> a file </a:t>
            </a:r>
            <a:r>
              <a:rPr lang="it-IT" dirty="0" err="1" smtClean="0"/>
              <a:t>as</a:t>
            </a:r>
            <a:r>
              <a:rPr lang="it-IT" dirty="0" smtClean="0"/>
              <a:t> </a:t>
            </a:r>
            <a:r>
              <a:rPr lang="it-IT" dirty="0" err="1" smtClean="0"/>
              <a:t>containing</a:t>
            </a:r>
            <a:r>
              <a:rPr lang="it-IT" dirty="0" smtClean="0"/>
              <a:t> a </a:t>
            </a:r>
            <a:r>
              <a:rPr lang="it-IT" dirty="0" err="1" smtClean="0"/>
              <a:t>copyrighted</a:t>
            </a:r>
            <a:r>
              <a:rPr lang="it-IT" dirty="0" smtClean="0"/>
              <a:t> work and </a:t>
            </a:r>
            <a:r>
              <a:rPr lang="it-IT" dirty="0" err="1" smtClean="0"/>
              <a:t>know</a:t>
            </a:r>
            <a:r>
              <a:rPr lang="it-IT" dirty="0" smtClean="0"/>
              <a:t> the </a:t>
            </a:r>
            <a:r>
              <a:rPr lang="it-IT" dirty="0" err="1" smtClean="0"/>
              <a:t>associated</a:t>
            </a:r>
            <a:r>
              <a:rPr lang="it-IT" dirty="0" smtClean="0"/>
              <a:t> </a:t>
            </a:r>
            <a:r>
              <a:rPr lang="it-IT" dirty="0" err="1" smtClean="0"/>
              <a:t>rights</a:t>
            </a:r>
            <a:r>
              <a:rPr lang="it-IT" dirty="0" smtClean="0"/>
              <a:t>. No ISP or Authority can be </a:t>
            </a:r>
            <a:r>
              <a:rPr lang="it-IT" dirty="0" err="1" smtClean="0"/>
              <a:t>given</a:t>
            </a:r>
            <a:r>
              <a:rPr lang="it-IT" dirty="0" smtClean="0"/>
              <a:t> the </a:t>
            </a:r>
            <a:r>
              <a:rPr lang="it-IT" dirty="0" err="1" smtClean="0"/>
              <a:t>burden</a:t>
            </a:r>
            <a:r>
              <a:rPr lang="it-IT" dirty="0" smtClean="0"/>
              <a:t> of </a:t>
            </a:r>
            <a:r>
              <a:rPr lang="it-IT" dirty="0" err="1" smtClean="0"/>
              <a:t>unilaterally</a:t>
            </a:r>
            <a:r>
              <a:rPr lang="it-IT" dirty="0" smtClean="0"/>
              <a:t> </a:t>
            </a:r>
            <a:r>
              <a:rPr lang="it-IT" dirty="0" err="1" smtClean="0"/>
              <a:t>evaluating</a:t>
            </a:r>
            <a:r>
              <a:rPr lang="it-IT" dirty="0" smtClean="0"/>
              <a:t> </a:t>
            </a:r>
            <a:r>
              <a:rPr lang="it-IT" dirty="0" err="1" smtClean="0"/>
              <a:t>if</a:t>
            </a:r>
            <a:r>
              <a:rPr lang="it-IT" dirty="0" smtClean="0"/>
              <a:t> a file </a:t>
            </a:r>
            <a:r>
              <a:rPr lang="it-IT" dirty="0" err="1" smtClean="0"/>
              <a:t>is</a:t>
            </a:r>
            <a:r>
              <a:rPr lang="it-IT" dirty="0" smtClean="0"/>
              <a:t> a </a:t>
            </a:r>
            <a:r>
              <a:rPr lang="it-IT" dirty="0" err="1" smtClean="0"/>
              <a:t>copyrighted</a:t>
            </a:r>
            <a:r>
              <a:rPr lang="it-IT" dirty="0" smtClean="0"/>
              <a:t> work and </a:t>
            </a:r>
            <a:r>
              <a:rPr lang="it-IT" dirty="0" err="1" smtClean="0"/>
              <a:t>violates</a:t>
            </a:r>
            <a:r>
              <a:rPr lang="it-IT" dirty="0" smtClean="0"/>
              <a:t> copyright.</a:t>
            </a:r>
          </a:p>
          <a:p>
            <a:pPr marL="457200" indent="-457200">
              <a:buFont typeface="+mj-lt"/>
              <a:buAutoNum type="arabicPeriod"/>
            </a:pPr>
            <a:r>
              <a:rPr lang="it-IT" dirty="0" err="1" smtClean="0"/>
              <a:t>There</a:t>
            </a:r>
            <a:r>
              <a:rPr lang="it-IT" dirty="0" smtClean="0"/>
              <a:t> </a:t>
            </a:r>
            <a:r>
              <a:rPr lang="it-IT" dirty="0" err="1" smtClean="0"/>
              <a:t>is</a:t>
            </a:r>
            <a:r>
              <a:rPr lang="it-IT" dirty="0" smtClean="0"/>
              <a:t> no </a:t>
            </a:r>
            <a:r>
              <a:rPr lang="it-IT" dirty="0" err="1" smtClean="0"/>
              <a:t>clear</a:t>
            </a:r>
            <a:r>
              <a:rPr lang="it-IT" dirty="0" smtClean="0"/>
              <a:t> and </a:t>
            </a:r>
            <a:r>
              <a:rPr lang="it-IT" dirty="0" err="1" smtClean="0"/>
              <a:t>binary</a:t>
            </a:r>
            <a:r>
              <a:rPr lang="it-IT" dirty="0" smtClean="0"/>
              <a:t> </a:t>
            </a:r>
            <a:r>
              <a:rPr lang="it-IT" dirty="0" err="1" smtClean="0"/>
              <a:t>separation</a:t>
            </a:r>
            <a:r>
              <a:rPr lang="it-IT" dirty="0" smtClean="0"/>
              <a:t> </a:t>
            </a:r>
            <a:r>
              <a:rPr lang="it-IT" dirty="0" err="1" smtClean="0"/>
              <a:t>between</a:t>
            </a:r>
            <a:r>
              <a:rPr lang="it-IT" dirty="0" smtClean="0"/>
              <a:t> </a:t>
            </a:r>
            <a:r>
              <a:rPr lang="it-IT" dirty="0" err="1" smtClean="0"/>
              <a:t>legal</a:t>
            </a:r>
            <a:r>
              <a:rPr lang="it-IT" dirty="0" smtClean="0"/>
              <a:t> and “</a:t>
            </a:r>
            <a:r>
              <a:rPr lang="it-IT" dirty="0" err="1" smtClean="0"/>
              <a:t>pirate</a:t>
            </a:r>
            <a:r>
              <a:rPr lang="it-IT" dirty="0" smtClean="0"/>
              <a:t>” </a:t>
            </a:r>
            <a:r>
              <a:rPr lang="it-IT" dirty="0" err="1" smtClean="0"/>
              <a:t>websites</a:t>
            </a:r>
            <a:r>
              <a:rPr lang="it-IT" dirty="0" smtClean="0"/>
              <a:t>: </a:t>
            </a:r>
            <a:r>
              <a:rPr lang="it-IT" dirty="0" err="1" smtClean="0"/>
              <a:t>enforcement</a:t>
            </a:r>
            <a:r>
              <a:rPr lang="it-IT" dirty="0" smtClean="0"/>
              <a:t> </a:t>
            </a:r>
            <a:r>
              <a:rPr lang="it-IT" dirty="0" err="1" smtClean="0"/>
              <a:t>works</a:t>
            </a:r>
            <a:r>
              <a:rPr lang="it-IT" dirty="0" smtClean="0"/>
              <a:t> </a:t>
            </a:r>
            <a:r>
              <a:rPr lang="it-IT" dirty="0" err="1" smtClean="0"/>
              <a:t>better</a:t>
            </a:r>
            <a:r>
              <a:rPr lang="it-IT" dirty="0" smtClean="0"/>
              <a:t> </a:t>
            </a:r>
            <a:r>
              <a:rPr lang="it-IT" dirty="0" err="1" smtClean="0"/>
              <a:t>if</a:t>
            </a:r>
            <a:r>
              <a:rPr lang="it-IT" dirty="0"/>
              <a:t> </a:t>
            </a:r>
            <a:r>
              <a:rPr lang="it-IT" dirty="0" err="1" smtClean="0"/>
              <a:t>based</a:t>
            </a:r>
            <a:r>
              <a:rPr lang="it-IT" dirty="0" smtClean="0"/>
              <a:t> on </a:t>
            </a:r>
            <a:r>
              <a:rPr lang="it-IT" dirty="0" err="1" smtClean="0"/>
              <a:t>traceability</a:t>
            </a:r>
            <a:r>
              <a:rPr lang="it-IT" dirty="0" smtClean="0"/>
              <a:t> of </a:t>
            </a:r>
            <a:r>
              <a:rPr lang="it-IT" dirty="0" err="1" smtClean="0"/>
              <a:t>transactions</a:t>
            </a:r>
            <a:r>
              <a:rPr lang="it-IT" dirty="0" smtClean="0"/>
              <a:t> </a:t>
            </a:r>
            <a:r>
              <a:rPr lang="it-IT" dirty="0" err="1" smtClean="0"/>
              <a:t>involving</a:t>
            </a:r>
            <a:r>
              <a:rPr lang="it-IT" dirty="0" smtClean="0"/>
              <a:t> </a:t>
            </a:r>
            <a:r>
              <a:rPr lang="it-IT" dirty="0" err="1" smtClean="0"/>
              <a:t>content</a:t>
            </a:r>
            <a:r>
              <a:rPr lang="it-IT" dirty="0" smtClean="0"/>
              <a:t>.</a:t>
            </a:r>
          </a:p>
          <a:p>
            <a:pPr marL="457200" indent="-457200">
              <a:buFont typeface="+mj-lt"/>
              <a:buAutoNum type="arabicPeriod"/>
            </a:pPr>
            <a:r>
              <a:rPr lang="it-IT" dirty="0" smtClean="0"/>
              <a:t>A </a:t>
            </a:r>
            <a:r>
              <a:rPr lang="it-IT" dirty="0" err="1" smtClean="0"/>
              <a:t>solution</a:t>
            </a:r>
            <a:r>
              <a:rPr lang="it-IT" dirty="0" smtClean="0"/>
              <a:t> </a:t>
            </a:r>
            <a:r>
              <a:rPr lang="it-IT" dirty="0" err="1" smtClean="0"/>
              <a:t>based</a:t>
            </a:r>
            <a:r>
              <a:rPr lang="it-IT" dirty="0" smtClean="0"/>
              <a:t> on the </a:t>
            </a:r>
            <a:r>
              <a:rPr lang="it-IT" dirty="0" err="1" smtClean="0"/>
              <a:t>website’s</a:t>
            </a:r>
            <a:r>
              <a:rPr lang="it-IT" dirty="0" smtClean="0"/>
              <a:t> </a:t>
            </a:r>
            <a:r>
              <a:rPr lang="it-IT" dirty="0" err="1" smtClean="0"/>
              <a:t>ability</a:t>
            </a:r>
            <a:r>
              <a:rPr lang="it-IT" dirty="0" smtClean="0"/>
              <a:t> to </a:t>
            </a:r>
            <a:r>
              <a:rPr lang="it-IT" dirty="0" err="1" smtClean="0"/>
              <a:t>identify</a:t>
            </a:r>
            <a:r>
              <a:rPr lang="it-IT" dirty="0" smtClean="0"/>
              <a:t> the </a:t>
            </a:r>
            <a:r>
              <a:rPr lang="it-IT" dirty="0" err="1" smtClean="0"/>
              <a:t>users</a:t>
            </a:r>
            <a:r>
              <a:rPr lang="it-IT" dirty="0" smtClean="0"/>
              <a:t> </a:t>
            </a:r>
            <a:r>
              <a:rPr lang="it-IT" dirty="0" err="1" smtClean="0"/>
              <a:t>involved</a:t>
            </a:r>
            <a:r>
              <a:rPr lang="it-IT" dirty="0" smtClean="0"/>
              <a:t> in </a:t>
            </a:r>
            <a:r>
              <a:rPr lang="it-IT" dirty="0" err="1" smtClean="0"/>
              <a:t>transactions</a:t>
            </a:r>
            <a:r>
              <a:rPr lang="it-IT" dirty="0" smtClean="0"/>
              <a:t> </a:t>
            </a:r>
            <a:r>
              <a:rPr lang="it-IT" dirty="0" err="1" smtClean="0"/>
              <a:t>is</a:t>
            </a:r>
            <a:r>
              <a:rPr lang="it-IT" dirty="0" smtClean="0"/>
              <a:t> </a:t>
            </a:r>
            <a:r>
              <a:rPr lang="it-IT" dirty="0" err="1" smtClean="0"/>
              <a:t>also</a:t>
            </a:r>
            <a:r>
              <a:rPr lang="it-IT" dirty="0" smtClean="0"/>
              <a:t> </a:t>
            </a:r>
            <a:r>
              <a:rPr lang="it-IT" dirty="0" err="1" smtClean="0"/>
              <a:t>compliant</a:t>
            </a:r>
            <a:r>
              <a:rPr lang="it-IT" dirty="0" smtClean="0"/>
              <a:t> with E</a:t>
            </a:r>
            <a:r>
              <a:rPr lang="it-IT" smtClean="0"/>
              <a:t>-commerce Directive.</a:t>
            </a:r>
            <a:endParaRPr lang="it-IT" dirty="0"/>
          </a:p>
        </p:txBody>
      </p:sp>
    </p:spTree>
    <p:extLst>
      <p:ext uri="{BB962C8B-B14F-4D97-AF65-F5344CB8AC3E}">
        <p14:creationId xmlns:p14="http://schemas.microsoft.com/office/powerpoint/2010/main" val="358720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000" dirty="0" smtClean="0"/>
              <a:t>Il diritto d’autore protegge l’opera, “fissata” su supporto, sulla rete circola l’opera “digitale” che, senza DRM, non ha alcun equivalente del supporto sino al momento del download.</a:t>
            </a:r>
            <a:endParaRPr lang="it-IT" sz="2000" dirty="0"/>
          </a:p>
        </p:txBody>
      </p:sp>
      <p:sp>
        <p:nvSpPr>
          <p:cNvPr id="3" name="Segnaposto contenuto 2"/>
          <p:cNvSpPr>
            <a:spLocks noGrp="1"/>
          </p:cNvSpPr>
          <p:nvPr>
            <p:ph idx="1"/>
          </p:nvPr>
        </p:nvSpPr>
        <p:spPr/>
        <p:txBody>
          <a:bodyPr>
            <a:normAutofit fontScale="70000" lnSpcReduction="20000"/>
          </a:bodyPr>
          <a:lstStyle/>
          <a:p>
            <a:r>
              <a:rPr lang="it-IT" dirty="0" smtClean="0"/>
              <a:t>Caso </a:t>
            </a:r>
            <a:r>
              <a:rPr lang="it-IT" dirty="0" err="1" smtClean="0"/>
              <a:t>Pirate</a:t>
            </a:r>
            <a:r>
              <a:rPr lang="it-IT" dirty="0" smtClean="0"/>
              <a:t> </a:t>
            </a:r>
            <a:r>
              <a:rPr lang="it-IT" dirty="0" err="1" smtClean="0"/>
              <a:t>Bay</a:t>
            </a:r>
            <a:r>
              <a:rPr lang="it-IT" dirty="0" smtClean="0"/>
              <a:t> (</a:t>
            </a:r>
            <a:r>
              <a:rPr lang="it-IT" dirty="0" err="1" smtClean="0"/>
              <a:t>Cass</a:t>
            </a:r>
            <a:r>
              <a:rPr lang="it-IT" dirty="0" smtClean="0"/>
              <a:t>. Pen. III sez. </a:t>
            </a:r>
            <a:r>
              <a:rPr lang="it-IT" dirty="0" err="1" smtClean="0"/>
              <a:t>pen</a:t>
            </a:r>
            <a:r>
              <a:rPr lang="it-IT" dirty="0" smtClean="0"/>
              <a:t>. 49437/2009): “...</a:t>
            </a:r>
            <a:r>
              <a:rPr lang="it-IT" i="1" dirty="0" smtClean="0"/>
              <a:t>non esclude la configurabilità del reato di messa a disposizione del pubblico attraverso Internet di opere protette dal diritto d’autore...ciò nonostante il titolare del sito web </a:t>
            </a:r>
            <a:r>
              <a:rPr lang="it-IT" b="1" i="1" dirty="0" smtClean="0"/>
              <a:t>non detenga mai l’opera protetta</a:t>
            </a:r>
            <a:r>
              <a:rPr lang="it-IT" i="1" dirty="0" smtClean="0"/>
              <a:t>...”</a:t>
            </a:r>
            <a:endParaRPr lang="it-IT" dirty="0" smtClean="0"/>
          </a:p>
          <a:p>
            <a:r>
              <a:rPr lang="it-IT" dirty="0" smtClean="0"/>
              <a:t>“...ingiunzione </a:t>
            </a:r>
            <a:r>
              <a:rPr lang="it-IT" dirty="0"/>
              <a:t>rivolta ad un FAI di predisporre un sistema di filtraggio</a:t>
            </a:r>
            <a:r>
              <a:rPr lang="it-IT" dirty="0" smtClean="0"/>
              <a:t>:</a:t>
            </a:r>
            <a:endParaRPr lang="it-IT" dirty="0"/>
          </a:p>
          <a:p>
            <a:pPr lvl="1"/>
            <a:r>
              <a:rPr lang="it-IT" dirty="0" smtClean="0"/>
              <a:t>di </a:t>
            </a:r>
            <a:r>
              <a:rPr lang="it-IT" dirty="0"/>
              <a:t>tutte le comunicazioni elettroniche che transitano per i suoi servizi, in particolare mediante programmi «peer-to-peer»</a:t>
            </a:r>
            <a:r>
              <a:rPr lang="it-IT" dirty="0" smtClean="0"/>
              <a:t>;</a:t>
            </a:r>
            <a:endParaRPr lang="it-IT" dirty="0"/>
          </a:p>
          <a:p>
            <a:pPr lvl="1"/>
            <a:r>
              <a:rPr lang="it-IT" dirty="0" smtClean="0"/>
              <a:t> </a:t>
            </a:r>
            <a:r>
              <a:rPr lang="it-IT" dirty="0"/>
              <a:t>che si applichi indistintamente a tutta la sua clientela</a:t>
            </a:r>
            <a:r>
              <a:rPr lang="it-IT" dirty="0" smtClean="0"/>
              <a:t>;</a:t>
            </a:r>
            <a:endParaRPr lang="it-IT" dirty="0"/>
          </a:p>
          <a:p>
            <a:pPr lvl="1"/>
            <a:r>
              <a:rPr lang="it-IT" dirty="0" smtClean="0"/>
              <a:t>a </a:t>
            </a:r>
            <a:r>
              <a:rPr lang="it-IT" dirty="0"/>
              <a:t>titolo preventivo</a:t>
            </a:r>
            <a:r>
              <a:rPr lang="it-IT" dirty="0" smtClean="0"/>
              <a:t>;</a:t>
            </a:r>
            <a:endParaRPr lang="it-IT" dirty="0"/>
          </a:p>
          <a:p>
            <a:pPr lvl="1"/>
            <a:r>
              <a:rPr lang="it-IT" dirty="0" smtClean="0"/>
              <a:t>a </a:t>
            </a:r>
            <a:r>
              <a:rPr lang="it-IT" dirty="0"/>
              <a:t>sue spese esclusive, </a:t>
            </a:r>
            <a:r>
              <a:rPr lang="it-IT" dirty="0" smtClean="0"/>
              <a:t>e</a:t>
            </a:r>
            <a:endParaRPr lang="it-IT" dirty="0"/>
          </a:p>
          <a:p>
            <a:pPr lvl="1"/>
            <a:r>
              <a:rPr lang="it-IT" dirty="0" smtClean="0"/>
              <a:t>senza </a:t>
            </a:r>
            <a:r>
              <a:rPr lang="it-IT" dirty="0"/>
              <a:t>limiti nel tempo</a:t>
            </a:r>
            <a:r>
              <a:rPr lang="it-IT" dirty="0" smtClean="0"/>
              <a:t>, idoneo </a:t>
            </a:r>
            <a:r>
              <a:rPr lang="it-IT" dirty="0"/>
              <a:t>ad </a:t>
            </a:r>
            <a:r>
              <a:rPr lang="it-IT" b="1" dirty="0"/>
              <a:t>identificare nella rete di tale fornitore la circolazione di file contenenti un’opera</a:t>
            </a:r>
            <a:r>
              <a:rPr lang="it-IT" dirty="0"/>
              <a:t> musicale, cinematografica o audiovisiva </a:t>
            </a:r>
            <a:r>
              <a:rPr lang="it-IT" b="1" dirty="0"/>
              <a:t>rispetto alla quale il richiedente affermi di vantare diritti di proprietà </a:t>
            </a:r>
            <a:r>
              <a:rPr lang="it-IT" b="1" dirty="0" smtClean="0"/>
              <a:t>intellettuale”</a:t>
            </a:r>
          </a:p>
          <a:p>
            <a:r>
              <a:rPr lang="it-IT" dirty="0" smtClean="0"/>
              <a:t>(SABAM / </a:t>
            </a:r>
            <a:r>
              <a:rPr lang="it-IT" dirty="0" err="1" smtClean="0"/>
              <a:t>Scarlet</a:t>
            </a:r>
            <a:r>
              <a:rPr lang="it-IT" dirty="0" smtClean="0"/>
              <a:t>, Corte di Giustizia UE, C-70/10)</a:t>
            </a:r>
          </a:p>
          <a:p>
            <a:r>
              <a:rPr lang="it-IT" dirty="0"/>
              <a:t>Trovati file digitali, occorre un procedimento che identifichi se essi </a:t>
            </a:r>
            <a:r>
              <a:rPr lang="it-IT" dirty="0" smtClean="0"/>
              <a:t>contengono </a:t>
            </a:r>
            <a:r>
              <a:rPr lang="it-IT" dirty="0"/>
              <a:t>o meno opere protette e </a:t>
            </a:r>
            <a:r>
              <a:rPr lang="it-IT" dirty="0" smtClean="0"/>
              <a:t>in che misura </a:t>
            </a:r>
            <a:r>
              <a:rPr lang="it-IT" dirty="0"/>
              <a:t>sono presenti/identificabili sui siti. </a:t>
            </a:r>
            <a:r>
              <a:rPr lang="it-IT" dirty="0" smtClean="0"/>
              <a:t>L’utente può non </a:t>
            </a:r>
            <a:r>
              <a:rPr lang="it-IT" dirty="0"/>
              <a:t>accorgersi che l’offerta è illegale/</a:t>
            </a:r>
            <a:r>
              <a:rPr lang="it-IT" dirty="0" smtClean="0"/>
              <a:t>irregolare fino a download completo.</a:t>
            </a:r>
            <a:endParaRPr lang="it-IT" dirty="0"/>
          </a:p>
        </p:txBody>
      </p:sp>
    </p:spTree>
    <p:extLst>
      <p:ext uri="{BB962C8B-B14F-4D97-AF65-F5344CB8AC3E}">
        <p14:creationId xmlns:p14="http://schemas.microsoft.com/office/powerpoint/2010/main" val="2450074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Occorre una assunzione di responsabilità del titolare dei diritti</a:t>
            </a:r>
            <a:endParaRPr lang="it-IT" sz="3200" dirty="0"/>
          </a:p>
        </p:txBody>
      </p:sp>
      <p:sp>
        <p:nvSpPr>
          <p:cNvPr id="3" name="Segnaposto contenuto 2"/>
          <p:cNvSpPr>
            <a:spLocks noGrp="1"/>
          </p:cNvSpPr>
          <p:nvPr>
            <p:ph idx="1"/>
          </p:nvPr>
        </p:nvSpPr>
        <p:spPr/>
        <p:txBody>
          <a:bodyPr>
            <a:normAutofit fontScale="70000" lnSpcReduction="20000"/>
          </a:bodyPr>
          <a:lstStyle/>
          <a:p>
            <a:r>
              <a:rPr lang="it-IT" dirty="0" smtClean="0"/>
              <a:t>Allo stato manca una definizione di “opera digitale”: un’opera dell’ingegno non ha una forma “di legge” che consenta di considerarla automaticamente espressa/incorporata in un file. Si deve andare dunque, caso per caso quando non ci sia protezione di DRM a fissare l’opera offerta.</a:t>
            </a:r>
          </a:p>
          <a:p>
            <a:r>
              <a:rPr lang="it-IT" dirty="0" smtClean="0"/>
              <a:t>Un ISP non può dunque agire che </a:t>
            </a:r>
            <a:r>
              <a:rPr lang="it-IT" i="1" dirty="0" smtClean="0"/>
              <a:t>ex post</a:t>
            </a:r>
            <a:r>
              <a:rPr lang="it-IT" dirty="0" smtClean="0"/>
              <a:t>/su ordine: se anche individua un file all’interno del proprio sito non ha autonomamente i mezzi per conoscere sino a che punto i contenuti siano oggetto di tutela</a:t>
            </a:r>
          </a:p>
          <a:p>
            <a:r>
              <a:rPr lang="it-IT" dirty="0" smtClean="0"/>
              <a:t>Il segnalante/richiedente può supplire con metodi che comportino l’assunzione di ogni responsabilità nella richiesta di </a:t>
            </a:r>
            <a:r>
              <a:rPr lang="it-IT" dirty="0" err="1" smtClean="0"/>
              <a:t>takedown</a:t>
            </a:r>
            <a:r>
              <a:rPr lang="it-IT" dirty="0" smtClean="0"/>
              <a:t>: deve dichiarare che </a:t>
            </a:r>
            <a:r>
              <a:rPr lang="it-IT" u="sng" dirty="0" smtClean="0"/>
              <a:t>un certo file</a:t>
            </a:r>
            <a:r>
              <a:rPr lang="it-IT" dirty="0" smtClean="0"/>
              <a:t> contiene un’opera protetta dal diritto d’autore, relativamente alla quale dispone di diritti legittimi e che contrastano con lo sfruttamento effettuato dal sito (DMCA </a:t>
            </a:r>
            <a:r>
              <a:rPr lang="it-IT" dirty="0" err="1" smtClean="0"/>
              <a:t>notice</a:t>
            </a:r>
            <a:r>
              <a:rPr lang="it-IT" dirty="0" smtClean="0"/>
              <a:t> contiene assunzione responsabilità). </a:t>
            </a:r>
          </a:p>
          <a:p>
            <a:r>
              <a:rPr lang="it-IT" dirty="0" smtClean="0"/>
              <a:t>La dichiarazione deve essere verificabile da un ente terzo e fornita di documentazione a supporto, agevolmente producibile dal titolare dei diritti.</a:t>
            </a:r>
          </a:p>
          <a:p>
            <a:r>
              <a:rPr lang="it-IT" dirty="0" smtClean="0"/>
              <a:t>Manca infatti anche un metodo certo/centralizzato attraverso cui si possano controllare le titolarità dei diritti</a:t>
            </a:r>
          </a:p>
        </p:txBody>
      </p:sp>
    </p:spTree>
    <p:extLst>
      <p:ext uri="{BB962C8B-B14F-4D97-AF65-F5344CB8AC3E}">
        <p14:creationId xmlns:p14="http://schemas.microsoft.com/office/powerpoint/2010/main" val="1143394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Siti “pirata” o  servizi anonimi? </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 proposte dirette a “chiudere” siti “pirata” sono mediaticamente molto efficaci ma devono essere chiarite</a:t>
            </a:r>
          </a:p>
          <a:p>
            <a:r>
              <a:rPr lang="it-IT" dirty="0" smtClean="0"/>
              <a:t>Non esistono “in astratto” siti pirata: esistono siti e servizi di </a:t>
            </a:r>
            <a:r>
              <a:rPr lang="it-IT" dirty="0" err="1" smtClean="0"/>
              <a:t>storage</a:t>
            </a:r>
            <a:r>
              <a:rPr lang="it-IT" dirty="0" smtClean="0"/>
              <a:t>/</a:t>
            </a:r>
            <a:r>
              <a:rPr lang="it-IT" dirty="0" err="1" smtClean="0"/>
              <a:t>cloud</a:t>
            </a:r>
            <a:r>
              <a:rPr lang="it-IT" dirty="0" smtClean="0"/>
              <a:t>/</a:t>
            </a:r>
            <a:r>
              <a:rPr lang="it-IT" dirty="0" err="1" smtClean="0"/>
              <a:t>indexing</a:t>
            </a:r>
            <a:r>
              <a:rPr lang="it-IT" dirty="0" smtClean="0"/>
              <a:t>/ecc.</a:t>
            </a:r>
          </a:p>
          <a:p>
            <a:r>
              <a:rPr lang="it-IT" dirty="0" smtClean="0"/>
              <a:t>Alcuni possono essere espressamente finalizzati alla pirateria, ma troppo facile eliminare tale esplicito riferimento</a:t>
            </a:r>
          </a:p>
          <a:p>
            <a:r>
              <a:rPr lang="it-IT" dirty="0" smtClean="0"/>
              <a:t>La caratteristica che rimarrebbe è il rifiuto di tracciare:</a:t>
            </a:r>
          </a:p>
          <a:p>
            <a:pPr lvl="1"/>
            <a:r>
              <a:rPr lang="it-IT" dirty="0" smtClean="0"/>
              <a:t>Utenti </a:t>
            </a:r>
            <a:r>
              <a:rPr lang="it-IT" dirty="0" err="1" smtClean="0"/>
              <a:t>uploader</a:t>
            </a:r>
            <a:r>
              <a:rPr lang="it-IT" dirty="0" smtClean="0"/>
              <a:t> (chiunque si può registrare con qualunque nome)</a:t>
            </a:r>
          </a:p>
          <a:p>
            <a:pPr lvl="1"/>
            <a:r>
              <a:rPr lang="it-IT" dirty="0" smtClean="0"/>
              <a:t>Utenti </a:t>
            </a:r>
            <a:r>
              <a:rPr lang="it-IT" dirty="0" err="1" smtClean="0"/>
              <a:t>downloader</a:t>
            </a:r>
            <a:r>
              <a:rPr lang="it-IT" dirty="0" smtClean="0"/>
              <a:t> (download anonimo consentito)</a:t>
            </a:r>
          </a:p>
          <a:p>
            <a:pPr lvl="1"/>
            <a:r>
              <a:rPr lang="it-IT" dirty="0" smtClean="0"/>
              <a:t>Transazioni monetarie (in entrata/uscita)</a:t>
            </a:r>
            <a:endParaRPr lang="it-IT" dirty="0"/>
          </a:p>
          <a:p>
            <a:r>
              <a:rPr lang="it-IT" dirty="0" smtClean="0"/>
              <a:t>Anonimato legittimo, ma allora deve rispondere il sito per qualunque violazione a titolo di responsabilità oggettiva (l’anonimato può avere anche fini politici da salvaguardare)</a:t>
            </a:r>
            <a:endParaRPr lang="it-IT" dirty="0"/>
          </a:p>
        </p:txBody>
      </p:sp>
    </p:spTree>
    <p:extLst>
      <p:ext uri="{BB962C8B-B14F-4D97-AF65-F5344CB8AC3E}">
        <p14:creationId xmlns:p14="http://schemas.microsoft.com/office/powerpoint/2010/main" val="105335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soluzione è conforme alla direttiva E-commerce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Responsabilità oggettiva servizi anonimi </a:t>
            </a:r>
            <a:r>
              <a:rPr lang="it-IT" dirty="0"/>
              <a:t>è in realtà già </a:t>
            </a:r>
            <a:r>
              <a:rPr lang="it-IT" dirty="0" smtClean="0"/>
              <a:t>prevista </a:t>
            </a:r>
            <a:r>
              <a:rPr lang="it-IT" dirty="0"/>
              <a:t>dalla 2000/31/CE (15 comma 2): “</a:t>
            </a:r>
            <a:r>
              <a:rPr lang="it-IT" i="1" dirty="0"/>
              <a:t>2. Gli Stati membri possono stabilire che i prestatori di servizi della società dell'informazione siano tenuti ad informare senza indugio la pubblica autorità competente di presunte attività o informazioni illecite dei destinatari dei loro servizi </a:t>
            </a:r>
            <a:r>
              <a:rPr lang="it-IT" b="1" i="1" dirty="0"/>
              <a:t>o a comunicare alle autorità competenti, a loro richiesta, informazioni che consentano l'identificazione dei destinatari dei loro servizi con cui hanno accordi di memorizzazione dei dati</a:t>
            </a:r>
            <a:r>
              <a:rPr lang="it-IT" i="1" dirty="0"/>
              <a:t>.</a:t>
            </a:r>
            <a:r>
              <a:rPr lang="it-IT" dirty="0"/>
              <a:t>”</a:t>
            </a:r>
          </a:p>
          <a:p>
            <a:r>
              <a:rPr lang="it-IT" dirty="0"/>
              <a:t>Inoltre, se il prestatore non conosce (e non ha modo di conoscere) il destinatario del servizio non si può applicare l’art. 14 della Direttiva Commercio Elettronico. </a:t>
            </a:r>
            <a:endParaRPr lang="it-IT" dirty="0" smtClean="0"/>
          </a:p>
          <a:p>
            <a:r>
              <a:rPr lang="it-IT" dirty="0" smtClean="0"/>
              <a:t>Il </a:t>
            </a:r>
            <a:r>
              <a:rPr lang="it-IT" dirty="0"/>
              <a:t>servizio si deve considerare sotto il controllo del </a:t>
            </a:r>
            <a:r>
              <a:rPr lang="it-IT" dirty="0" smtClean="0"/>
              <a:t>prestatore in quanto non vi si può identificare un altro soggetto che ha fornito le informazioni.</a:t>
            </a:r>
          </a:p>
          <a:p>
            <a:r>
              <a:rPr lang="it-IT" dirty="0" smtClean="0"/>
              <a:t>Diverso problema è conoscere il destinatario e non </a:t>
            </a:r>
            <a:r>
              <a:rPr lang="it-IT" b="1" dirty="0" smtClean="0"/>
              <a:t>volere</a:t>
            </a:r>
            <a:r>
              <a:rPr lang="it-IT" dirty="0" smtClean="0"/>
              <a:t> fornire i dati.</a:t>
            </a:r>
            <a:endParaRPr lang="it-IT" dirty="0"/>
          </a:p>
          <a:p>
            <a:endParaRPr lang="it-IT" dirty="0"/>
          </a:p>
        </p:txBody>
      </p:sp>
    </p:spTree>
    <p:extLst>
      <p:ext uri="{BB962C8B-B14F-4D97-AF65-F5344CB8AC3E}">
        <p14:creationId xmlns:p14="http://schemas.microsoft.com/office/powerpoint/2010/main" val="3270519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Carta di giornale.thmx</Template>
  <TotalTime>255</TotalTime>
  <Words>1014</Words>
  <Application>Microsoft Office PowerPoint</Application>
  <PresentationFormat>Presentazione su schermo (4:3)</PresentationFormat>
  <Paragraphs>43</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NewsPrint</vt:lpstr>
      <vt:lpstr>Opere digitali: criticità e proposte per la tutela</vt:lpstr>
      <vt:lpstr>Indice</vt:lpstr>
      <vt:lpstr>Index (English)</vt:lpstr>
      <vt:lpstr>Il diritto d’autore protegge l’opera, “fissata” su supporto, sulla rete circola l’opera “digitale” che, senza DRM, non ha alcun equivalente del supporto sino al momento del download.</vt:lpstr>
      <vt:lpstr>Occorre una assunzione di responsabilità del titolare dei diritti</vt:lpstr>
      <vt:lpstr>Siti “pirata” o  servizi anonimi? </vt:lpstr>
      <vt:lpstr>La soluzione è conforme alla direttiva E-commerce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Opere digitali: criticità e proposte</dc:title>
  <dc:creator>studio legale</dc:creator>
  <cp:lastModifiedBy>cappello_m</cp:lastModifiedBy>
  <cp:revision>16</cp:revision>
  <dcterms:created xsi:type="dcterms:W3CDTF">2013-05-19T14:37:55Z</dcterms:created>
  <dcterms:modified xsi:type="dcterms:W3CDTF">2013-05-21T08:13:59Z</dcterms:modified>
</cp:coreProperties>
</file>