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notesMasterIdLst>
    <p:notesMasterId r:id="rId23"/>
  </p:notesMasterIdLst>
  <p:sldIdLst>
    <p:sldId id="259" r:id="rId15"/>
    <p:sldId id="287" r:id="rId16"/>
    <p:sldId id="315" r:id="rId17"/>
    <p:sldId id="305" r:id="rId18"/>
    <p:sldId id="256" r:id="rId19"/>
    <p:sldId id="316" r:id="rId20"/>
    <p:sldId id="310" r:id="rId21"/>
    <p:sldId id="269" r:id="rId22"/>
  </p:sldIdLst>
  <p:sldSz cx="13004800" cy="9753600"/>
  <p:notesSz cx="6789738" cy="9929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04E"/>
    <a:srgbClr val="5B8A7D"/>
    <a:srgbClr val="96B227"/>
    <a:srgbClr val="B7131E"/>
    <a:srgbClr val="007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1084" y="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6600A-4C5C-4AA8-8473-9B1B9D48B3C4}" type="datetimeFigureOut">
              <a:rPr lang="fr-FR" smtClean="0"/>
              <a:pPr/>
              <a:t>23/05/2013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49665-F5BD-4704-8D85-CE4820C30B73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87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829800" y="2768600"/>
            <a:ext cx="1905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67150" y="2768600"/>
            <a:ext cx="244475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035550" y="1409700"/>
            <a:ext cx="1466850" cy="6680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35000" y="1409700"/>
            <a:ext cx="4248150" cy="6680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Gill Sans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19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60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04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49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939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38413" indent="-493713" algn="l" rtl="0" eaLnBrk="0" fontAlgn="base" hangingPunct="0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956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528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100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67213" indent="-493713" algn="l" rtl="0" fontAlgn="base">
        <a:spcBef>
          <a:spcPts val="3800"/>
        </a:spcBef>
        <a:spcAft>
          <a:spcPct val="0"/>
        </a:spcAft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48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1409700"/>
            <a:ext cx="58674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89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704" y="628328"/>
            <a:ext cx="4643438" cy="1035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/>
          </p:cNvSpPr>
          <p:nvPr/>
        </p:nvSpPr>
        <p:spPr bwMode="auto">
          <a:xfrm>
            <a:off x="0" y="5020816"/>
            <a:ext cx="11198225" cy="2290762"/>
          </a:xfrm>
          <a:prstGeom prst="rect">
            <a:avLst/>
          </a:prstGeom>
          <a:solidFill>
            <a:srgbClr val="0073D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fr-FR" b="1" dirty="0" smtClean="0"/>
              <a:t>    </a:t>
            </a:r>
            <a:r>
              <a:rPr lang="fr-FR" b="1" dirty="0" smtClean="0">
                <a:solidFill>
                  <a:schemeClr val="bg1"/>
                </a:solidFill>
              </a:rPr>
              <a:t>COPYRIGHT ONLINE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chemeClr val="bg1"/>
                </a:solidFill>
              </a:rPr>
              <a:t>REGULATION</a:t>
            </a:r>
            <a:endParaRPr lang="fr-FR" dirty="0" smtClean="0">
              <a:solidFill>
                <a:schemeClr val="bg1"/>
              </a:solidFill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sz="2800" b="1" dirty="0" smtClean="0">
                <a:solidFill>
                  <a:schemeClr val="tx1"/>
                </a:solidFill>
              </a:rPr>
              <a:t> French </a:t>
            </a:r>
            <a:r>
              <a:rPr lang="fr-FR" sz="2800" b="1" dirty="0" err="1" smtClean="0">
                <a:solidFill>
                  <a:schemeClr val="tx1"/>
                </a:solidFill>
              </a:rPr>
              <a:t>approach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 flipH="1">
            <a:off x="453728" y="5236840"/>
            <a:ext cx="0" cy="1800225"/>
          </a:xfrm>
          <a:prstGeom prst="line">
            <a:avLst/>
          </a:prstGeom>
          <a:noFill/>
          <a:ln w="12700">
            <a:solidFill>
              <a:srgbClr val="FFFFFF">
                <a:alpha val="32941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5365" name="Rectangle 5"/>
          <p:cNvSpPr>
            <a:spLocks/>
          </p:cNvSpPr>
          <p:nvPr/>
        </p:nvSpPr>
        <p:spPr bwMode="auto">
          <a:xfrm>
            <a:off x="-136525" y="6515100"/>
            <a:ext cx="8253413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fr-FR" sz="2400">
              <a:solidFill>
                <a:srgbClr val="FFFFFF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5"/>
          <p:cNvSpPr txBox="1">
            <a:spLocks noChangeArrowheads="1"/>
          </p:cNvSpPr>
          <p:nvPr/>
        </p:nvSpPr>
        <p:spPr bwMode="auto">
          <a:xfrm>
            <a:off x="453728" y="1348408"/>
            <a:ext cx="11665296" cy="7832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lvl="1" algn="just"/>
            <a:endParaRPr lang="fr-FR" sz="2800" dirty="0" smtClean="0">
              <a:latin typeface="Helvetica" charset="0"/>
            </a:endParaRPr>
          </a:p>
          <a:p>
            <a:pPr lvl="1" algn="just"/>
            <a:endParaRPr lang="fr-FR" sz="2800" dirty="0" smtClean="0">
              <a:latin typeface="Helvetica" charset="0"/>
            </a:endParaRPr>
          </a:p>
          <a:p>
            <a:pPr marL="1079500" lvl="2" indent="-627063" algn="just">
              <a:buClr>
                <a:srgbClr val="0073D0"/>
              </a:buClr>
              <a:buFont typeface="Wingdings" pitchFamily="2" charset="2"/>
              <a:buChar char="q"/>
              <a:tabLst>
                <a:tab pos="12195175" algn="l"/>
              </a:tabLst>
            </a:pPr>
            <a:r>
              <a:rPr lang="fr-FR" sz="2800" dirty="0" smtClean="0">
                <a:latin typeface="Helvetica" charset="0"/>
              </a:rPr>
              <a:t>The </a:t>
            </a:r>
            <a:r>
              <a:rPr lang="fr-FR" sz="2800" dirty="0" err="1" smtClean="0">
                <a:latin typeface="Helvetica" charset="0"/>
              </a:rPr>
              <a:t>high</a:t>
            </a:r>
            <a:r>
              <a:rPr lang="fr-FR" sz="2800" dirty="0" smtClean="0">
                <a:latin typeface="Helvetica" charset="0"/>
              </a:rPr>
              <a:t> </a:t>
            </a:r>
            <a:r>
              <a:rPr lang="fr-FR" sz="2800" dirty="0" err="1" smtClean="0">
                <a:latin typeface="Helvetica" charset="0"/>
              </a:rPr>
              <a:t>authority</a:t>
            </a:r>
            <a:r>
              <a:rPr lang="fr-FR" sz="2800" dirty="0" smtClean="0">
                <a:latin typeface="Helvetica" charset="0"/>
              </a:rPr>
              <a:t> for the distribution and protection of copyright </a:t>
            </a:r>
            <a:r>
              <a:rPr lang="fr-FR" sz="2800" dirty="0" err="1" smtClean="0">
                <a:latin typeface="Helvetica" charset="0"/>
              </a:rPr>
              <a:t>works</a:t>
            </a:r>
            <a:r>
              <a:rPr lang="fr-FR" sz="2800" dirty="0" smtClean="0">
                <a:latin typeface="Helvetica" charset="0"/>
              </a:rPr>
              <a:t> on the Internet (HADOPI)</a:t>
            </a:r>
          </a:p>
          <a:p>
            <a:pPr marL="625475" lvl="1" indent="-228600" algn="just">
              <a:buFont typeface="Wingdings" pitchFamily="2" charset="2"/>
              <a:buChar char="§"/>
            </a:pPr>
            <a:endParaRPr lang="fr-FR" sz="2800" dirty="0" smtClean="0">
              <a:latin typeface="Helvetica" charset="0"/>
            </a:endParaRPr>
          </a:p>
          <a:p>
            <a:pPr marL="1076325" lvl="2" indent="-623888" algn="just">
              <a:buClr>
                <a:srgbClr val="0073D0"/>
              </a:buClr>
              <a:buFont typeface="Wingdings" pitchFamily="2" charset="2"/>
              <a:buChar char="q"/>
            </a:pPr>
            <a:r>
              <a:rPr lang="fr-FR" sz="2800" dirty="0" smtClean="0">
                <a:latin typeface="Helvetica" charset="0"/>
              </a:rPr>
              <a:t> An </a:t>
            </a:r>
            <a:r>
              <a:rPr lang="fr-FR" sz="2800" dirty="0" err="1" smtClean="0">
                <a:latin typeface="Helvetica" charset="0"/>
              </a:rPr>
              <a:t>independant</a:t>
            </a:r>
            <a:r>
              <a:rPr lang="fr-FR" sz="2800" dirty="0" smtClean="0">
                <a:latin typeface="Helvetica" charset="0"/>
              </a:rPr>
              <a:t> public </a:t>
            </a:r>
            <a:r>
              <a:rPr lang="fr-FR" sz="2800" dirty="0" err="1" smtClean="0">
                <a:latin typeface="Helvetica" charset="0"/>
              </a:rPr>
              <a:t>agency</a:t>
            </a:r>
            <a:r>
              <a:rPr lang="fr-FR" sz="2800" dirty="0" smtClean="0">
                <a:latin typeface="Helvetica" charset="0"/>
              </a:rPr>
              <a:t> </a:t>
            </a:r>
            <a:r>
              <a:rPr lang="fr-FR" sz="2800" dirty="0" err="1" smtClean="0">
                <a:latin typeface="Helvetica" charset="0"/>
              </a:rPr>
              <a:t>created</a:t>
            </a:r>
            <a:r>
              <a:rPr lang="fr-FR" sz="2800" dirty="0" smtClean="0">
                <a:latin typeface="Helvetica" charset="0"/>
              </a:rPr>
              <a:t> by the </a:t>
            </a:r>
            <a:r>
              <a:rPr lang="fr-FR" sz="2800" dirty="0" err="1" smtClean="0">
                <a:latin typeface="Helvetica" charset="0"/>
              </a:rPr>
              <a:t>law</a:t>
            </a:r>
            <a:r>
              <a:rPr lang="fr-FR" sz="2800" dirty="0" smtClean="0">
                <a:latin typeface="Helvetica" charset="0"/>
              </a:rPr>
              <a:t> </a:t>
            </a:r>
            <a:r>
              <a:rPr lang="fr-FR" sz="2800" dirty="0" err="1" smtClean="0">
                <a:latin typeface="Helvetica" charset="0"/>
              </a:rPr>
              <a:t>dated</a:t>
            </a:r>
            <a:r>
              <a:rPr lang="fr-FR" sz="2800" dirty="0" smtClean="0">
                <a:latin typeface="Helvetica" charset="0"/>
              </a:rPr>
              <a:t> 22 </a:t>
            </a:r>
            <a:r>
              <a:rPr lang="fr-FR" sz="2800" dirty="0" err="1" smtClean="0">
                <a:latin typeface="Helvetica" charset="0"/>
              </a:rPr>
              <a:t>October</a:t>
            </a:r>
            <a:r>
              <a:rPr lang="fr-FR" sz="2800" dirty="0" smtClean="0">
                <a:latin typeface="Helvetica" charset="0"/>
              </a:rPr>
              <a:t>  2009</a:t>
            </a:r>
          </a:p>
          <a:p>
            <a:pPr marL="625475" lvl="2" algn="just"/>
            <a:endParaRPr lang="fr-FR" sz="2800" dirty="0" smtClean="0">
              <a:latin typeface="Helvetica" charset="0"/>
            </a:endParaRPr>
          </a:p>
          <a:p>
            <a:pPr marL="1165225" lvl="2" indent="-712788" algn="just">
              <a:buClr>
                <a:srgbClr val="0073D0"/>
              </a:buClr>
              <a:buFont typeface="Wingdings" pitchFamily="2" charset="2"/>
              <a:buChar char="q"/>
            </a:pPr>
            <a:r>
              <a:rPr lang="fr-FR" sz="2800" dirty="0" smtClean="0">
                <a:latin typeface="Helvetica" charset="0"/>
              </a:rPr>
              <a:t>Missions </a:t>
            </a:r>
            <a:r>
              <a:rPr lang="fr-FR" sz="2800" dirty="0" err="1" smtClean="0">
                <a:latin typeface="Helvetica" charset="0"/>
              </a:rPr>
              <a:t>essentialy</a:t>
            </a:r>
            <a:r>
              <a:rPr lang="fr-FR" sz="2800" dirty="0" smtClean="0">
                <a:latin typeface="Helvetica" charset="0"/>
              </a:rPr>
              <a:t> are :</a:t>
            </a:r>
          </a:p>
          <a:p>
            <a:pPr marL="625475" lvl="2" algn="just">
              <a:buFont typeface="Wingdings" pitchFamily="2" charset="2"/>
              <a:buChar char="§"/>
            </a:pPr>
            <a:endParaRPr lang="fr-FR" sz="1000" dirty="0" smtClean="0">
              <a:latin typeface="Helvetica" charset="0"/>
            </a:endParaRPr>
          </a:p>
          <a:p>
            <a:pPr marL="1619250" lvl="1" indent="-98425" algn="just">
              <a:spcBef>
                <a:spcPts val="600"/>
              </a:spcBef>
              <a:buClr>
                <a:srgbClr val="B7131E"/>
              </a:buClr>
              <a:buSzPct val="50000"/>
              <a:buFont typeface="Wingdings" pitchFamily="2" charset="2"/>
              <a:buChar char="§"/>
            </a:pPr>
            <a:r>
              <a:rPr lang="fr-FR" sz="2800" dirty="0" smtClean="0">
                <a:latin typeface="Helvetica" charset="0"/>
              </a:rPr>
              <a:t>   the protection of </a:t>
            </a:r>
            <a:r>
              <a:rPr lang="fr-FR" sz="2800" dirty="0" err="1" smtClean="0">
                <a:latin typeface="Helvetica" charset="0"/>
              </a:rPr>
              <a:t>rights</a:t>
            </a:r>
            <a:r>
              <a:rPr lang="fr-FR" sz="2800" dirty="0" smtClean="0">
                <a:latin typeface="Helvetica" charset="0"/>
              </a:rPr>
              <a:t> on </a:t>
            </a:r>
            <a:r>
              <a:rPr lang="fr-FR" sz="2800" dirty="0" err="1" smtClean="0">
                <a:latin typeface="Helvetica" charset="0"/>
              </a:rPr>
              <a:t>peer</a:t>
            </a:r>
            <a:r>
              <a:rPr lang="fr-FR" sz="2800" dirty="0" smtClean="0">
                <a:latin typeface="Helvetica" charset="0"/>
              </a:rPr>
              <a:t> to </a:t>
            </a:r>
            <a:r>
              <a:rPr lang="fr-FR" sz="2800" dirty="0" err="1" smtClean="0">
                <a:latin typeface="Helvetica" charset="0"/>
              </a:rPr>
              <a:t>peer</a:t>
            </a:r>
            <a:r>
              <a:rPr lang="fr-FR" sz="2800" dirty="0" smtClean="0">
                <a:latin typeface="Helvetica" charset="0"/>
              </a:rPr>
              <a:t> networks</a:t>
            </a:r>
          </a:p>
          <a:p>
            <a:pPr marL="1619250" lvl="1" indent="-98425" algn="just">
              <a:spcBef>
                <a:spcPts val="600"/>
              </a:spcBef>
              <a:buSzPct val="50000"/>
            </a:pPr>
            <a:endParaRPr lang="fr-FR" sz="1000" dirty="0" smtClean="0">
              <a:latin typeface="Helvetica" charset="0"/>
            </a:endParaRPr>
          </a:p>
          <a:p>
            <a:pPr marL="1884363" lvl="1" indent="-363538" algn="just">
              <a:spcBef>
                <a:spcPts val="600"/>
              </a:spcBef>
              <a:buClr>
                <a:srgbClr val="B7131E"/>
              </a:buClr>
              <a:buSzPct val="50000"/>
              <a:buFont typeface="Wingdings" pitchFamily="2" charset="2"/>
              <a:buChar char="§"/>
            </a:pPr>
            <a:r>
              <a:rPr lang="fr-FR" sz="2800" dirty="0" smtClean="0">
                <a:latin typeface="Helvetica" charset="0"/>
              </a:rPr>
              <a:t>the encouragement of the </a:t>
            </a:r>
            <a:r>
              <a:rPr lang="fr-FR" sz="2800" dirty="0" err="1" smtClean="0">
                <a:latin typeface="Helvetica" charset="0"/>
              </a:rPr>
              <a:t>development</a:t>
            </a:r>
            <a:r>
              <a:rPr lang="fr-FR" sz="2800" dirty="0" smtClean="0">
                <a:latin typeface="Helvetica" charset="0"/>
              </a:rPr>
              <a:t> of </a:t>
            </a:r>
            <a:r>
              <a:rPr lang="fr-FR" sz="2800" dirty="0" err="1" smtClean="0">
                <a:latin typeface="Helvetica" charset="0"/>
              </a:rPr>
              <a:t>legal</a:t>
            </a:r>
            <a:r>
              <a:rPr lang="fr-FR" sz="2800" dirty="0" smtClean="0">
                <a:latin typeface="Helvetica" charset="0"/>
              </a:rPr>
              <a:t> online </a:t>
            </a:r>
            <a:r>
              <a:rPr lang="fr-FR" sz="2800" dirty="0" err="1" smtClean="0">
                <a:latin typeface="Helvetica" charset="0"/>
              </a:rPr>
              <a:t>offers</a:t>
            </a:r>
            <a:r>
              <a:rPr lang="fr-FR" sz="2800" dirty="0" smtClean="0">
                <a:latin typeface="Helvetica" charset="0"/>
              </a:rPr>
              <a:t> as an alternative to </a:t>
            </a:r>
            <a:r>
              <a:rPr lang="fr-FR" sz="2800" dirty="0" err="1" smtClean="0">
                <a:latin typeface="Helvetica" charset="0"/>
              </a:rPr>
              <a:t>piracy</a:t>
            </a:r>
            <a:r>
              <a:rPr lang="fr-FR" sz="2800" dirty="0" smtClean="0">
                <a:latin typeface="Helvetica" charset="0"/>
              </a:rPr>
              <a:t> (</a:t>
            </a:r>
            <a:r>
              <a:rPr lang="fr-FR" sz="2800" dirty="0" err="1" smtClean="0">
                <a:latin typeface="Helvetica" charset="0"/>
              </a:rPr>
              <a:t>including</a:t>
            </a:r>
            <a:r>
              <a:rPr lang="fr-FR" sz="2800" dirty="0" smtClean="0">
                <a:latin typeface="Helvetica" charset="0"/>
              </a:rPr>
              <a:t> the </a:t>
            </a:r>
            <a:r>
              <a:rPr lang="fr-FR" sz="2800" dirty="0" err="1" smtClean="0">
                <a:latin typeface="Helvetica" charset="0"/>
              </a:rPr>
              <a:t>regulation</a:t>
            </a:r>
            <a:r>
              <a:rPr lang="fr-FR" sz="2800" dirty="0" smtClean="0">
                <a:latin typeface="Helvetica" charset="0"/>
              </a:rPr>
              <a:t> of </a:t>
            </a:r>
            <a:r>
              <a:rPr lang="fr-FR" sz="2800" dirty="0" err="1" smtClean="0">
                <a:latin typeface="Helvetica" charset="0"/>
              </a:rPr>
              <a:t>technical</a:t>
            </a:r>
            <a:r>
              <a:rPr lang="fr-FR" sz="2800" dirty="0" smtClean="0">
                <a:latin typeface="Helvetica" charset="0"/>
              </a:rPr>
              <a:t> protection </a:t>
            </a:r>
            <a:r>
              <a:rPr lang="fr-FR" sz="2800" dirty="0" err="1" smtClean="0">
                <a:latin typeface="Helvetica" charset="0"/>
              </a:rPr>
              <a:t>measures</a:t>
            </a:r>
            <a:r>
              <a:rPr lang="fr-FR" sz="2800" dirty="0" smtClean="0">
                <a:latin typeface="Helvetica" charset="0"/>
              </a:rPr>
              <a:t>)</a:t>
            </a:r>
          </a:p>
          <a:p>
            <a:pPr marL="1884363" lvl="1" indent="-363538" algn="just">
              <a:spcBef>
                <a:spcPts val="600"/>
              </a:spcBef>
              <a:buSzPct val="50000"/>
            </a:pPr>
            <a:endParaRPr lang="fr-FR" sz="1000" dirty="0" smtClean="0">
              <a:latin typeface="Helvetica" charset="0"/>
            </a:endParaRPr>
          </a:p>
          <a:p>
            <a:pPr marL="1884363" lvl="1" indent="-363538" algn="just">
              <a:spcBef>
                <a:spcPts val="600"/>
              </a:spcBef>
              <a:buClr>
                <a:srgbClr val="B7131E"/>
              </a:buClr>
              <a:buSzPct val="50000"/>
              <a:buFont typeface="Wingdings" pitchFamily="2" charset="2"/>
              <a:buChar char="§"/>
            </a:pPr>
            <a:r>
              <a:rPr lang="fr-FR" sz="2800" dirty="0" smtClean="0">
                <a:latin typeface="Helvetica" charset="0"/>
              </a:rPr>
              <a:t>the </a:t>
            </a:r>
            <a:r>
              <a:rPr lang="fr-FR" sz="2800" dirty="0" err="1" smtClean="0">
                <a:latin typeface="Helvetica" charset="0"/>
              </a:rPr>
              <a:t>obervation</a:t>
            </a:r>
            <a:r>
              <a:rPr lang="fr-FR" sz="2800" dirty="0" smtClean="0">
                <a:latin typeface="Helvetica" charset="0"/>
              </a:rPr>
              <a:t> of </a:t>
            </a:r>
            <a:r>
              <a:rPr lang="fr-FR" sz="2800" dirty="0" err="1" smtClean="0">
                <a:latin typeface="Helvetica" charset="0"/>
              </a:rPr>
              <a:t>legal</a:t>
            </a:r>
            <a:r>
              <a:rPr lang="fr-FR" sz="2800" dirty="0" smtClean="0">
                <a:latin typeface="Helvetica" charset="0"/>
              </a:rPr>
              <a:t> and </a:t>
            </a:r>
            <a:r>
              <a:rPr lang="fr-FR" sz="2800" dirty="0" err="1" smtClean="0">
                <a:latin typeface="Helvetica" charset="0"/>
              </a:rPr>
              <a:t>illegal</a:t>
            </a:r>
            <a:r>
              <a:rPr lang="fr-FR" sz="2800" dirty="0" smtClean="0">
                <a:latin typeface="Helvetica" charset="0"/>
              </a:rPr>
              <a:t> usages of </a:t>
            </a:r>
            <a:r>
              <a:rPr lang="fr-FR" sz="2800" dirty="0" err="1" smtClean="0">
                <a:latin typeface="Helvetica" charset="0"/>
              </a:rPr>
              <a:t>works</a:t>
            </a:r>
            <a:r>
              <a:rPr lang="fr-FR" sz="2800" dirty="0" smtClean="0">
                <a:latin typeface="Helvetica" charset="0"/>
              </a:rPr>
              <a:t> of </a:t>
            </a:r>
            <a:r>
              <a:rPr lang="fr-FR" sz="2800" dirty="0" err="1" smtClean="0">
                <a:latin typeface="Helvetica" charset="0"/>
              </a:rPr>
              <a:t>authorship</a:t>
            </a:r>
            <a:r>
              <a:rPr lang="fr-FR" sz="2800" dirty="0" smtClean="0">
                <a:latin typeface="Helvetica" charset="0"/>
              </a:rPr>
              <a:t> on Internet</a:t>
            </a:r>
            <a:endParaRPr lang="fr-FR" sz="2400" dirty="0" smtClean="0">
              <a:latin typeface="Helvetica" charset="0"/>
            </a:endParaRPr>
          </a:p>
          <a:p>
            <a:pPr eaLnBrk="1" hangingPunct="1">
              <a:defRPr/>
            </a:pPr>
            <a:endParaRPr lang="fr-FR" sz="2800" dirty="0" smtClean="0">
              <a:latin typeface="Helvetica"/>
              <a:cs typeface="Helvetica"/>
            </a:endParaRPr>
          </a:p>
        </p:txBody>
      </p:sp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3175" y="196850"/>
            <a:ext cx="10464800" cy="1431925"/>
          </a:xfrm>
        </p:spPr>
        <p:txBody>
          <a:bodyPr/>
          <a:lstStyle/>
          <a:p>
            <a:pPr algn="l" eaLnBrk="1" hangingPunct="1"/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</a:br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>  About HADOPI </a:t>
            </a:r>
            <a:r>
              <a:rPr lang="fr-FR" sz="3000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dirty="0" smtClean="0">
                <a:solidFill>
                  <a:srgbClr val="0073D0"/>
                </a:solidFill>
                <a:latin typeface="Helvetica Light" charset="0"/>
              </a:rPr>
            </a:br>
            <a:endParaRPr lang="fr-FR" sz="3000" dirty="0" smtClean="0">
              <a:solidFill>
                <a:srgbClr val="0073D0"/>
              </a:solidFill>
              <a:latin typeface="Helvetica Light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18824" y="8909248"/>
            <a:ext cx="23352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0536"/>
            <a:ext cx="9742760" cy="7253064"/>
          </a:xfrm>
          <a:prstGeom prst="rect">
            <a:avLst/>
          </a:prstGeom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0" y="268289"/>
            <a:ext cx="13004800" cy="1368152"/>
          </a:xfrm>
        </p:spPr>
        <p:txBody>
          <a:bodyPr/>
          <a:lstStyle/>
          <a:p>
            <a:pPr algn="l" eaLnBrk="1" hangingPunct="1"/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</a:br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> COPYRIGHT PROTECTION 1/3 </a:t>
            </a:r>
            <a:r>
              <a:rPr lang="fr-FR" sz="3000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dirty="0" smtClean="0">
                <a:solidFill>
                  <a:srgbClr val="0073D0"/>
                </a:solidFill>
                <a:latin typeface="Helvetica Light" charset="0"/>
              </a:rPr>
            </a:br>
            <a:endParaRPr lang="fr-FR" sz="3000" dirty="0" smtClean="0">
              <a:solidFill>
                <a:srgbClr val="0073D0"/>
              </a:solidFill>
              <a:latin typeface="Helvetica Light" charset="0"/>
            </a:endParaRP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0" y="1636440"/>
            <a:ext cx="13004800" cy="660400"/>
          </a:xfrm>
          <a:prstGeom prst="rect">
            <a:avLst/>
          </a:prstGeom>
          <a:solidFill>
            <a:srgbClr val="0073D0"/>
          </a:solidFill>
          <a:ln>
            <a:noFill/>
          </a:ln>
        </p:spPr>
        <p:txBody>
          <a:bodyPr lIns="0" tIns="0" rIns="0" bIns="0"/>
          <a:lstStyle/>
          <a:p>
            <a:pPr algn="l">
              <a:defRPr/>
            </a:pPr>
            <a:r>
              <a:rPr lang="fr-FR" sz="2400" b="1" cap="all" dirty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 </a:t>
            </a:r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THE GRADUATED RESPONSE </a:t>
            </a:r>
            <a:endParaRPr lang="fr-FR" sz="2400" dirty="0">
              <a:solidFill>
                <a:schemeClr val="bg1"/>
              </a:solidFill>
              <a:ea typeface="ヒラギノ角ゴ ProN W3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7704" y="2500536"/>
            <a:ext cx="4032448" cy="1080120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18824" y="8693224"/>
            <a:ext cx="23352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392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oneTexte 5"/>
          <p:cNvSpPr txBox="1">
            <a:spLocks noChangeArrowheads="1"/>
          </p:cNvSpPr>
          <p:nvPr/>
        </p:nvSpPr>
        <p:spPr bwMode="auto">
          <a:xfrm>
            <a:off x="237704" y="2068488"/>
            <a:ext cx="12385376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lvl="1" algn="just"/>
            <a:endParaRPr lang="fr-FR" sz="2400" dirty="0" smtClean="0">
              <a:latin typeface="Helvetica" charset="0"/>
            </a:endParaRPr>
          </a:p>
          <a:p>
            <a:pPr lvl="1" algn="just">
              <a:spcBef>
                <a:spcPts val="600"/>
              </a:spcBef>
              <a:buSzPct val="50000"/>
            </a:pPr>
            <a:endParaRPr lang="fr-FR" sz="2400" dirty="0" smtClean="0">
              <a:latin typeface="Helvetica" charset="0"/>
            </a:endParaRPr>
          </a:p>
          <a:p>
            <a:pPr eaLnBrk="1" hangingPunct="1">
              <a:defRPr/>
            </a:pPr>
            <a:endParaRPr lang="fr-FR" sz="2800" dirty="0" smtClean="0">
              <a:latin typeface="Helvetica"/>
              <a:cs typeface="Helvetica"/>
            </a:endParaRPr>
          </a:p>
        </p:txBody>
      </p:sp>
      <p:sp>
        <p:nvSpPr>
          <p:cNvPr id="17412" name="Titre 1"/>
          <p:cNvSpPr>
            <a:spLocks noGrp="1"/>
          </p:cNvSpPr>
          <p:nvPr>
            <p:ph type="title"/>
          </p:nvPr>
        </p:nvSpPr>
        <p:spPr>
          <a:xfrm>
            <a:off x="3174" y="196851"/>
            <a:ext cx="13001625" cy="1295574"/>
          </a:xfrm>
        </p:spPr>
        <p:txBody>
          <a:bodyPr/>
          <a:lstStyle/>
          <a:p>
            <a:pPr algn="l" eaLnBrk="1" hangingPunct="1"/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</a:br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> COPYRIGHT PROTECTION 2/3 </a:t>
            </a:r>
            <a:r>
              <a:rPr lang="fr-FR" sz="3000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dirty="0" smtClean="0">
                <a:solidFill>
                  <a:srgbClr val="0073D0"/>
                </a:solidFill>
                <a:latin typeface="Helvetica Light" charset="0"/>
              </a:rPr>
            </a:br>
            <a:endParaRPr lang="fr-FR" sz="3000" dirty="0" smtClean="0">
              <a:solidFill>
                <a:srgbClr val="0073D0"/>
              </a:solidFill>
              <a:latin typeface="Helvetica Light" charset="0"/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0" y="1492424"/>
            <a:ext cx="13004800" cy="660400"/>
          </a:xfrm>
          <a:prstGeom prst="rect">
            <a:avLst/>
          </a:prstGeom>
          <a:solidFill>
            <a:srgbClr val="0073D0"/>
          </a:solidFill>
          <a:ln>
            <a:noFill/>
          </a:ln>
        </p:spPr>
        <p:txBody>
          <a:bodyPr lIns="0" tIns="0" rIns="0" bIns="0"/>
          <a:lstStyle/>
          <a:p>
            <a:pPr algn="l">
              <a:defRPr/>
            </a:pPr>
            <a:r>
              <a:rPr lang="fr-FR" sz="2400" b="1" cap="all" dirty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 </a:t>
            </a:r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KEY NUMBERS OF THE GRADUATED RESPONSE</a:t>
            </a:r>
            <a:endParaRPr lang="fr-FR" sz="2400" dirty="0">
              <a:solidFill>
                <a:schemeClr val="bg1"/>
              </a:solidFill>
              <a:ea typeface="ヒラギノ角ゴ ProN W3" charset="0"/>
            </a:endParaRPr>
          </a:p>
        </p:txBody>
      </p:sp>
      <p:sp>
        <p:nvSpPr>
          <p:cNvPr id="5" name="AutoShape 1"/>
          <p:cNvSpPr>
            <a:spLocks/>
          </p:cNvSpPr>
          <p:nvPr/>
        </p:nvSpPr>
        <p:spPr bwMode="auto">
          <a:xfrm rot="10800000" flipH="1">
            <a:off x="6070600" y="2644775"/>
            <a:ext cx="5399088" cy="5400675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8CFF"/>
              </a:gs>
              <a:gs pos="55959">
                <a:srgbClr val="0067BB"/>
              </a:gs>
              <a:gs pos="100000">
                <a:srgbClr val="004277"/>
              </a:gs>
            </a:gsLst>
            <a:lin ang="5400000" scaled="1"/>
          </a:gradFill>
          <a:ln w="12700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7208838" y="3589338"/>
            <a:ext cx="2946400" cy="7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1 767 847</a:t>
            </a:r>
          </a:p>
        </p:txBody>
      </p:sp>
      <p:sp>
        <p:nvSpPr>
          <p:cNvPr id="7" name="Rectangle 5"/>
          <p:cNvSpPr>
            <a:spLocks/>
          </p:cNvSpPr>
          <p:nvPr/>
        </p:nvSpPr>
        <p:spPr bwMode="auto">
          <a:xfrm>
            <a:off x="7488238" y="4948238"/>
            <a:ext cx="2387600" cy="7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159 653</a:t>
            </a:r>
          </a:p>
        </p:txBody>
      </p:sp>
      <p:sp>
        <p:nvSpPr>
          <p:cNvPr id="8" name="Rectangle 6"/>
          <p:cNvSpPr>
            <a:spLocks/>
          </p:cNvSpPr>
          <p:nvPr/>
        </p:nvSpPr>
        <p:spPr bwMode="auto">
          <a:xfrm>
            <a:off x="7983538" y="6281738"/>
            <a:ext cx="1384300" cy="736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559</a:t>
            </a:r>
          </a:p>
        </p:txBody>
      </p:sp>
      <p:sp>
        <p:nvSpPr>
          <p:cNvPr id="10" name="AutoShape 10"/>
          <p:cNvSpPr>
            <a:spLocks/>
          </p:cNvSpPr>
          <p:nvPr/>
        </p:nvSpPr>
        <p:spPr bwMode="auto">
          <a:xfrm>
            <a:off x="1885950" y="3148013"/>
            <a:ext cx="4719638" cy="1587500"/>
          </a:xfrm>
          <a:prstGeom prst="rightArrow">
            <a:avLst>
              <a:gd name="adj1" fmla="val 32000"/>
              <a:gd name="adj2" fmla="val 35222"/>
            </a:avLst>
          </a:prstGeom>
          <a:solidFill>
            <a:srgbClr val="0073CF"/>
          </a:solidFill>
          <a:ln w="9525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fr-FR" sz="1900">
              <a:latin typeface="Helvetica"/>
              <a:ea typeface="ヒラギノ角ゴ ProN W3" charset="0"/>
              <a:cs typeface="Helvetica"/>
            </a:endParaRPr>
          </a:p>
        </p:txBody>
      </p:sp>
      <p:sp>
        <p:nvSpPr>
          <p:cNvPr id="11" name="AutoShape 11"/>
          <p:cNvSpPr>
            <a:spLocks/>
          </p:cNvSpPr>
          <p:nvPr/>
        </p:nvSpPr>
        <p:spPr bwMode="auto">
          <a:xfrm>
            <a:off x="2508250" y="4506913"/>
            <a:ext cx="4719638" cy="1587500"/>
          </a:xfrm>
          <a:prstGeom prst="rightArrow">
            <a:avLst>
              <a:gd name="adj1" fmla="val 32000"/>
              <a:gd name="adj2" fmla="val 35222"/>
            </a:avLst>
          </a:prstGeom>
          <a:solidFill>
            <a:srgbClr val="0073CF"/>
          </a:solidFill>
          <a:ln w="9525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fr-FR" sz="1900">
              <a:latin typeface="Helvetica"/>
              <a:ea typeface="ヒラギノ角ゴ ProN W3" charset="0"/>
              <a:cs typeface="Helvetica"/>
            </a:endParaRPr>
          </a:p>
        </p:txBody>
      </p:sp>
      <p:sp>
        <p:nvSpPr>
          <p:cNvPr id="12" name="AutoShape 12"/>
          <p:cNvSpPr>
            <a:spLocks/>
          </p:cNvSpPr>
          <p:nvPr/>
        </p:nvSpPr>
        <p:spPr bwMode="auto">
          <a:xfrm>
            <a:off x="3262313" y="5884863"/>
            <a:ext cx="4719637" cy="1587500"/>
          </a:xfrm>
          <a:prstGeom prst="rightArrow">
            <a:avLst>
              <a:gd name="adj1" fmla="val 32000"/>
              <a:gd name="adj2" fmla="val 35222"/>
            </a:avLst>
          </a:prstGeom>
          <a:solidFill>
            <a:srgbClr val="0073CF"/>
          </a:solidFill>
          <a:ln w="9525">
            <a:noFill/>
            <a:miter lim="800000"/>
            <a:headEnd/>
            <a:tailEnd/>
          </a:ln>
          <a:effectLst>
            <a:outerShdw dist="76199" dir="27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>
              <a:defRPr/>
            </a:pPr>
            <a:endParaRPr lang="fr-FR" sz="1900">
              <a:latin typeface="Helvetica"/>
              <a:ea typeface="ヒラギノ角ゴ ProN W3" charset="0"/>
              <a:cs typeface="Helvetica"/>
            </a:endParaRPr>
          </a:p>
        </p:txBody>
      </p:sp>
      <p:sp>
        <p:nvSpPr>
          <p:cNvPr id="13" name="Rectangle 13"/>
          <p:cNvSpPr>
            <a:spLocks/>
          </p:cNvSpPr>
          <p:nvPr/>
        </p:nvSpPr>
        <p:spPr bwMode="auto">
          <a:xfrm>
            <a:off x="2541588" y="6461125"/>
            <a:ext cx="5486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900" dirty="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Numbers </a:t>
            </a:r>
            <a:r>
              <a:rPr lang="en-US" sz="1900" smtClean="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of deliberations</a:t>
            </a:r>
            <a:endParaRPr lang="en-US" sz="1900" dirty="0">
              <a:solidFill>
                <a:srgbClr val="FFFFFF"/>
              </a:solidFill>
              <a:latin typeface="Helvetica" charset="0"/>
              <a:ea typeface="MS PGothic" pitchFamily="34" charset="-128"/>
              <a:sym typeface="Helvetica Light" charset="0"/>
            </a:endParaRPr>
          </a:p>
        </p:txBody>
      </p:sp>
      <p:sp>
        <p:nvSpPr>
          <p:cNvPr id="14" name="Rectangle 14"/>
          <p:cNvSpPr>
            <a:spLocks/>
          </p:cNvSpPr>
          <p:nvPr/>
        </p:nvSpPr>
        <p:spPr bwMode="auto">
          <a:xfrm>
            <a:off x="1533525" y="5092700"/>
            <a:ext cx="63627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Numbers of 2</a:t>
            </a:r>
            <a:r>
              <a:rPr lang="en-US" sz="1900" baseline="300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nd</a:t>
            </a:r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 recommendation</a:t>
            </a:r>
          </a:p>
        </p:txBody>
      </p:sp>
      <p:sp>
        <p:nvSpPr>
          <p:cNvPr id="15" name="Rectangle 15"/>
          <p:cNvSpPr>
            <a:spLocks/>
          </p:cNvSpPr>
          <p:nvPr/>
        </p:nvSpPr>
        <p:spPr bwMode="auto">
          <a:xfrm>
            <a:off x="1389063" y="3705225"/>
            <a:ext cx="52197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Numbers of 1</a:t>
            </a:r>
            <a:r>
              <a:rPr lang="en-US" sz="1900" baseline="300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st</a:t>
            </a:r>
            <a:r>
              <a:rPr lang="en-US" sz="1900">
                <a:solidFill>
                  <a:srgbClr val="FFFFFF"/>
                </a:solidFill>
                <a:latin typeface="Helvetica" charset="0"/>
                <a:ea typeface="MS PGothic" pitchFamily="34" charset="-128"/>
                <a:sym typeface="Helvetica Light" charset="0"/>
              </a:rPr>
              <a:t> recommendations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46816" y="8621216"/>
            <a:ext cx="23352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62840" y="8765232"/>
            <a:ext cx="23352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434" name="Rectangle 4"/>
          <p:cNvSpPr>
            <a:spLocks/>
          </p:cNvSpPr>
          <p:nvPr/>
        </p:nvSpPr>
        <p:spPr bwMode="auto">
          <a:xfrm>
            <a:off x="0" y="2212504"/>
            <a:ext cx="12263039" cy="65527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algn="just"/>
            <a:endParaRPr lang="fr-FR" sz="2800" dirty="0" smtClean="0">
              <a:latin typeface="Helvetica" charset="0"/>
            </a:endParaRPr>
          </a:p>
        </p:txBody>
      </p:sp>
      <p:sp>
        <p:nvSpPr>
          <p:cNvPr id="18435" name="Rectangle 5"/>
          <p:cNvSpPr>
            <a:spLocks/>
          </p:cNvSpPr>
          <p:nvPr/>
        </p:nvSpPr>
        <p:spPr bwMode="auto">
          <a:xfrm>
            <a:off x="454025" y="2140496"/>
            <a:ext cx="11520488" cy="6100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lvl="1" algn="just"/>
            <a:endParaRPr lang="fr-FR" sz="2800" dirty="0" smtClean="0">
              <a:latin typeface="Helvetica" charset="0"/>
            </a:endParaRPr>
          </a:p>
        </p:txBody>
      </p:sp>
      <p:sp>
        <p:nvSpPr>
          <p:cNvPr id="18436" name="Titre 1"/>
          <p:cNvSpPr>
            <a:spLocks noGrp="1"/>
          </p:cNvSpPr>
          <p:nvPr>
            <p:ph type="title"/>
          </p:nvPr>
        </p:nvSpPr>
        <p:spPr>
          <a:xfrm>
            <a:off x="3174" y="196851"/>
            <a:ext cx="13001625" cy="1295574"/>
          </a:xfrm>
        </p:spPr>
        <p:txBody>
          <a:bodyPr/>
          <a:lstStyle/>
          <a:p>
            <a:pPr algn="l" eaLnBrk="1" hangingPunct="1"/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</a:br>
            <a:r>
              <a:rPr lang="fr-FR" sz="3000" b="1" dirty="0" smtClean="0">
                <a:solidFill>
                  <a:srgbClr val="0073D0"/>
                </a:solidFill>
                <a:latin typeface="Helvetica Light" charset="0"/>
              </a:rPr>
              <a:t> COPYRIGHT PROTECTION 3/3</a:t>
            </a:r>
            <a:r>
              <a:rPr lang="fr-FR" sz="3000" dirty="0" smtClean="0">
                <a:solidFill>
                  <a:srgbClr val="0073D0"/>
                </a:solidFill>
                <a:latin typeface="Helvetica Light" charset="0"/>
              </a:rPr>
              <a:t/>
            </a:r>
            <a:br>
              <a:rPr lang="fr-FR" sz="3000" dirty="0" smtClean="0">
                <a:solidFill>
                  <a:srgbClr val="0073D0"/>
                </a:solidFill>
                <a:latin typeface="Helvetica Light" charset="0"/>
              </a:rPr>
            </a:br>
            <a:endParaRPr lang="fr-FR" sz="3000" dirty="0" smtClean="0">
              <a:solidFill>
                <a:srgbClr val="0073D0"/>
              </a:solidFill>
              <a:latin typeface="Helvetica Light" charset="0"/>
            </a:endParaRPr>
          </a:p>
        </p:txBody>
      </p:sp>
      <p:sp>
        <p:nvSpPr>
          <p:cNvPr id="9" name="Rectangle 2"/>
          <p:cNvSpPr>
            <a:spLocks/>
          </p:cNvSpPr>
          <p:nvPr/>
        </p:nvSpPr>
        <p:spPr bwMode="auto">
          <a:xfrm>
            <a:off x="0" y="1492424"/>
            <a:ext cx="13004800" cy="660400"/>
          </a:xfrm>
          <a:prstGeom prst="rect">
            <a:avLst/>
          </a:prstGeom>
          <a:solidFill>
            <a:srgbClr val="0073D0"/>
          </a:solidFill>
          <a:ln>
            <a:noFill/>
          </a:ln>
        </p:spPr>
        <p:txBody>
          <a:bodyPr lIns="0" tIns="0" rIns="0" bIns="0"/>
          <a:lstStyle/>
          <a:p>
            <a:pPr algn="l">
              <a:defRPr/>
            </a:pPr>
            <a:r>
              <a:rPr lang="fr-FR" sz="2400" b="1" cap="all" dirty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 </a:t>
            </a:r>
            <a:r>
              <a:rPr lang="fr-FR" sz="2400" b="1" cap="all" dirty="0" err="1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What</a:t>
            </a:r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</a:t>
            </a:r>
            <a:r>
              <a:rPr lang="fr-FR" sz="2400" b="1" cap="all" dirty="0" err="1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evolutions</a:t>
            </a:r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in  the future  ? -  Lescure report </a:t>
            </a:r>
            <a:endParaRPr lang="fr-FR" sz="2400" dirty="0" smtClean="0">
              <a:solidFill>
                <a:schemeClr val="bg1"/>
              </a:solidFill>
              <a:ea typeface="ヒラギノ角ゴ ProN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720" y="2140496"/>
            <a:ext cx="1159328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fr-FR" sz="2400" dirty="0" smtClean="0">
              <a:latin typeface="Helvetica" pitchFamily="34" charset="0"/>
              <a:cs typeface="Helvetica" pitchFamily="34" charset="0"/>
            </a:endParaRPr>
          </a:p>
          <a:p>
            <a:pPr lvl="1" algn="just"/>
            <a:endParaRPr lang="fr-FR" sz="2400" dirty="0" smtClean="0">
              <a:latin typeface="Helvetica" pitchFamily="34" charset="0"/>
              <a:cs typeface="Helvetica" pitchFamily="34" charset="0"/>
            </a:endParaRPr>
          </a:p>
          <a:p>
            <a:pPr lvl="1" algn="just">
              <a:buClr>
                <a:srgbClr val="0073D0"/>
              </a:buClr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Lescure report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dated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May 13th 2013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recommends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: </a:t>
            </a:r>
          </a:p>
          <a:p>
            <a:pPr lvl="1" algn="just">
              <a:buClr>
                <a:srgbClr val="0073D0"/>
              </a:buClr>
            </a:pPr>
            <a:endParaRPr lang="fr-FR" sz="2400" dirty="0" smtClean="0">
              <a:latin typeface="Helvetica" pitchFamily="34" charset="0"/>
              <a:cs typeface="Helvetica" pitchFamily="34" charset="0"/>
            </a:endParaRPr>
          </a:p>
          <a:p>
            <a:pPr lvl="1" algn="just"/>
            <a:endParaRPr lang="fr-FR" sz="2400" dirty="0" smtClean="0">
              <a:latin typeface="Helvetica" pitchFamily="34" charset="0"/>
              <a:cs typeface="Helvetica" pitchFamily="34" charset="0"/>
            </a:endParaRPr>
          </a:p>
          <a:p>
            <a:pPr lvl="1" algn="just">
              <a:buClr>
                <a:srgbClr val="0073D0"/>
              </a:buClr>
              <a:buFont typeface="Wingdings" pitchFamily="2" charset="2"/>
              <a:buChar char="q"/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	An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evolution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of the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graduated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response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 </a:t>
            </a:r>
          </a:p>
          <a:p>
            <a:pPr marL="892175" lvl="1" algn="just">
              <a:buClr>
                <a:srgbClr val="0073D0"/>
              </a:buClr>
            </a:pPr>
            <a:endParaRPr lang="fr-FR" sz="1500" dirty="0" smtClean="0">
              <a:latin typeface="Helvetica" pitchFamily="34" charset="0"/>
              <a:cs typeface="Helvetica" pitchFamily="34" charset="0"/>
            </a:endParaRPr>
          </a:p>
          <a:p>
            <a:pPr marL="892175" lvl="1" algn="just">
              <a:buClr>
                <a:srgbClr val="0073D0"/>
              </a:buClr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The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graduated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response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should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be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preserved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but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should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be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« 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renovated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 » : </a:t>
            </a:r>
          </a:p>
          <a:p>
            <a:pPr lvl="1" algn="just"/>
            <a:endParaRPr lang="fr-FR" sz="1500" dirty="0" smtClean="0">
              <a:latin typeface="Helvetica" pitchFamily="34" charset="0"/>
              <a:cs typeface="Helvetica" pitchFamily="34" charset="0"/>
            </a:endParaRPr>
          </a:p>
          <a:p>
            <a:pPr marL="1884363" algn="just">
              <a:buClr>
                <a:srgbClr val="B7131E"/>
              </a:buClr>
              <a:buFont typeface="Wingdings" pitchFamily="2" charset="2"/>
              <a:buChar char="§"/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Still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an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educational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scheme</a:t>
            </a:r>
            <a:endParaRPr lang="fr-FR" sz="2400" dirty="0" smtClean="0">
              <a:latin typeface="Helvetica" pitchFamily="34" charset="0"/>
              <a:cs typeface="Helvetica" pitchFamily="34" charset="0"/>
            </a:endParaRPr>
          </a:p>
          <a:p>
            <a:pPr marL="1884363" algn="just">
              <a:buClr>
                <a:srgbClr val="B7131E"/>
              </a:buClr>
              <a:buFont typeface="Wingdings" pitchFamily="2" charset="2"/>
              <a:buChar char="§"/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Abrogation of suspension of Internet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access</a:t>
            </a:r>
            <a:endParaRPr lang="fr-FR" sz="2400" dirty="0" smtClean="0">
              <a:latin typeface="Helvetica" pitchFamily="34" charset="0"/>
              <a:cs typeface="Helvetica" pitchFamily="34" charset="0"/>
            </a:endParaRPr>
          </a:p>
          <a:p>
            <a:pPr marL="1884363" lvl="5" algn="just">
              <a:buClr>
                <a:srgbClr val="B7131E"/>
              </a:buClr>
              <a:buFont typeface="Wingdings" pitchFamily="2" charset="2"/>
              <a:buChar char="§"/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Administrative and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lowered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penalty </a:t>
            </a:r>
          </a:p>
          <a:p>
            <a:pPr algn="just"/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		</a:t>
            </a:r>
          </a:p>
          <a:p>
            <a:pPr algn="just"/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		</a:t>
            </a:r>
          </a:p>
          <a:p>
            <a:pPr lvl="2" indent="-461963" algn="just">
              <a:buClr>
                <a:srgbClr val="0073D0"/>
              </a:buClr>
              <a:buFont typeface="Wingdings" pitchFamily="2" charset="2"/>
              <a:buChar char="q"/>
            </a:pP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And,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also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, a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co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-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regulation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scheme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in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order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to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tackle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unlawful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streaming and direct </a:t>
            </a:r>
            <a:r>
              <a:rPr lang="fr-FR" sz="2400" dirty="0" err="1" smtClean="0">
                <a:latin typeface="Helvetica" pitchFamily="34" charset="0"/>
                <a:cs typeface="Helvetica" pitchFamily="34" charset="0"/>
              </a:rPr>
              <a:t>downloading</a:t>
            </a:r>
            <a:r>
              <a:rPr lang="fr-FR" sz="2400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pPr lvl="1" algn="just"/>
            <a:endParaRPr lang="fr-FR" sz="2800" dirty="0" smtClean="0">
              <a:latin typeface="Helvetic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1"/>
          <p:cNvSpPr>
            <a:spLocks/>
          </p:cNvSpPr>
          <p:nvPr/>
        </p:nvSpPr>
        <p:spPr bwMode="auto">
          <a:xfrm>
            <a:off x="165696" y="412304"/>
            <a:ext cx="741697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en-US" sz="3000" b="1" dirty="0" smtClean="0">
                <a:solidFill>
                  <a:srgbClr val="0073D0"/>
                </a:solidFill>
                <a:latin typeface="Helvetica Light" charset="0"/>
                <a:ea typeface="MS PGothic" pitchFamily="34" charset="-128"/>
                <a:sym typeface="45 Helvetica Light" charset="0"/>
              </a:rPr>
              <a:t>PROMOTING ONLINE OFFERS 1/2</a:t>
            </a:r>
            <a:endParaRPr lang="en-US" sz="3000" b="1" dirty="0">
              <a:solidFill>
                <a:srgbClr val="0073D0"/>
              </a:solidFill>
              <a:latin typeface="Helvetica Light" charset="0"/>
              <a:ea typeface="MS PGothic" pitchFamily="34" charset="-128"/>
              <a:sym typeface="45 Helvetica Light" charset="0"/>
            </a:endParaRPr>
          </a:p>
        </p:txBody>
      </p:sp>
      <p:sp>
        <p:nvSpPr>
          <p:cNvPr id="27652" name="Rectangle 62"/>
          <p:cNvSpPr>
            <a:spLocks/>
          </p:cNvSpPr>
          <p:nvPr/>
        </p:nvSpPr>
        <p:spPr bwMode="auto">
          <a:xfrm>
            <a:off x="5791200" y="9931400"/>
            <a:ext cx="1168400" cy="215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120000"/>
              </a:lnSpc>
            </a:pPr>
            <a:r>
              <a:rPr lang="en-US" sz="900">
                <a:solidFill>
                  <a:srgbClr val="7F7F7F"/>
                </a:solidFill>
                <a:latin typeface="Helvetica Neue" charset="0"/>
                <a:ea typeface="MS PGothic" pitchFamily="34" charset="-128"/>
                <a:sym typeface="Helvetica Neue" charset="0"/>
              </a:rPr>
              <a:t>8</a:t>
            </a:r>
          </a:p>
        </p:txBody>
      </p:sp>
      <p:sp>
        <p:nvSpPr>
          <p:cNvPr id="27654" name="ZoneTexte 3"/>
          <p:cNvSpPr txBox="1">
            <a:spLocks noChangeArrowheads="1"/>
          </p:cNvSpPr>
          <p:nvPr/>
        </p:nvSpPr>
        <p:spPr bwMode="auto">
          <a:xfrm>
            <a:off x="7940675" y="7259638"/>
            <a:ext cx="18415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27656" name="Image 1" descr="Capture d’écran 2013-05-14 à 16.08.2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66496" y="3220616"/>
            <a:ext cx="534035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Image 2" descr="Capture d’écran 2013-05-14 à 16.09.1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5856" y="2860576"/>
            <a:ext cx="5184775" cy="443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741760" y="8045152"/>
            <a:ext cx="8136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lvl="1" indent="-450850" algn="just" eaLnBrk="0" hangingPunct="0">
              <a:buClr>
                <a:srgbClr val="0073D0"/>
              </a:buClr>
              <a:buSzPct val="100000"/>
              <a:buFont typeface="Wingdings" pitchFamily="2" charset="2"/>
              <a:buChar char="q"/>
            </a:pPr>
            <a:r>
              <a:rPr lang="fr-FR" sz="2400" dirty="0" smtClean="0">
                <a:latin typeface="Helvetica" charset="0"/>
              </a:rPr>
              <a:t> Observation of </a:t>
            </a:r>
            <a:r>
              <a:rPr lang="fr-FR" sz="2400" dirty="0" err="1" smtClean="0">
                <a:latin typeface="Helvetica" charset="0"/>
              </a:rPr>
              <a:t>legal</a:t>
            </a:r>
            <a:r>
              <a:rPr lang="fr-FR" sz="2400" dirty="0" smtClean="0">
                <a:latin typeface="Helvetica" charset="0"/>
              </a:rPr>
              <a:t> and </a:t>
            </a:r>
            <a:r>
              <a:rPr lang="fr-FR" sz="2400" dirty="0" err="1" smtClean="0">
                <a:latin typeface="Helvetica" charset="0"/>
              </a:rPr>
              <a:t>illegal</a:t>
            </a:r>
            <a:r>
              <a:rPr lang="fr-FR" sz="2400" dirty="0" smtClean="0">
                <a:latin typeface="Helvetica" charset="0"/>
              </a:rPr>
              <a:t> usages : </a:t>
            </a:r>
          </a:p>
          <a:p>
            <a:pPr marL="806450" indent="-541338" algn="just" eaLnBrk="0" hangingPunct="0">
              <a:spcBef>
                <a:spcPts val="1200"/>
              </a:spcBef>
              <a:buClr>
                <a:srgbClr val="0073D0"/>
              </a:buClr>
              <a:buSzPct val="100000"/>
              <a:buFont typeface="Wingdings" pitchFamily="2" charset="2"/>
              <a:buChar char="q"/>
            </a:pPr>
            <a:r>
              <a:rPr lang="en-US" sz="2400" dirty="0" smtClean="0">
                <a:latin typeface="Helvetica" charset="0"/>
              </a:rPr>
              <a:t>Regulation of technical protection measures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69752" y="1996480"/>
            <a:ext cx="1080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6450" indent="-541338" algn="just" eaLnBrk="0" hangingPunct="0">
              <a:spcBef>
                <a:spcPts val="1200"/>
              </a:spcBef>
              <a:buClr>
                <a:srgbClr val="0073D0"/>
              </a:buClr>
              <a:buSzPct val="100000"/>
              <a:buFont typeface="Wingdings" pitchFamily="2" charset="2"/>
              <a:buChar char="q"/>
            </a:pPr>
            <a:r>
              <a:rPr lang="en-US" sz="2400" dirty="0" smtClean="0">
                <a:latin typeface="Helvetica" charset="0"/>
              </a:rPr>
              <a:t>Label to indentify legal offers</a:t>
            </a:r>
            <a:endParaRPr lang="fr-FR" sz="2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62840" y="8765232"/>
            <a:ext cx="23352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/>
          </p:cNvSpPr>
          <p:nvPr/>
        </p:nvSpPr>
        <p:spPr bwMode="auto">
          <a:xfrm>
            <a:off x="0" y="1132384"/>
            <a:ext cx="13004800" cy="660400"/>
          </a:xfrm>
          <a:prstGeom prst="rect">
            <a:avLst/>
          </a:prstGeom>
          <a:solidFill>
            <a:srgbClr val="0073D0"/>
          </a:solidFill>
          <a:ln>
            <a:noFill/>
          </a:ln>
        </p:spPr>
        <p:txBody>
          <a:bodyPr lIns="0" tIns="0" rIns="0" bIns="0"/>
          <a:lstStyle/>
          <a:p>
            <a:pPr algn="l">
              <a:defRPr/>
            </a:pPr>
            <a:endParaRPr lang="fr-FR" sz="2400" dirty="0">
              <a:solidFill>
                <a:schemeClr val="bg1"/>
              </a:solidFill>
              <a:ea typeface="ヒラギノ角ゴ ProN W3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62"/>
          <p:cNvSpPr>
            <a:spLocks/>
          </p:cNvSpPr>
          <p:nvPr/>
        </p:nvSpPr>
        <p:spPr bwMode="auto">
          <a:xfrm>
            <a:off x="5791200" y="9931400"/>
            <a:ext cx="1168400" cy="215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120000"/>
              </a:lnSpc>
            </a:pPr>
            <a:r>
              <a:rPr lang="en-US" sz="900">
                <a:solidFill>
                  <a:srgbClr val="7F7F7F"/>
                </a:solidFill>
                <a:latin typeface="Helvetica Neue" charset="0"/>
                <a:ea typeface="MS PGothic" pitchFamily="34" charset="-128"/>
                <a:sym typeface="Helvetica Neue" charset="0"/>
              </a:rPr>
              <a:t>8</a:t>
            </a:r>
          </a:p>
        </p:txBody>
      </p:sp>
      <p:sp>
        <p:nvSpPr>
          <p:cNvPr id="29698" name="Rectangle 1"/>
          <p:cNvSpPr>
            <a:spLocks/>
          </p:cNvSpPr>
          <p:nvPr/>
        </p:nvSpPr>
        <p:spPr bwMode="auto">
          <a:xfrm>
            <a:off x="0" y="1708448"/>
            <a:ext cx="13004800" cy="720080"/>
          </a:xfrm>
          <a:prstGeom prst="rect">
            <a:avLst/>
          </a:prstGeom>
          <a:solidFill>
            <a:srgbClr val="0073D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</a:t>
            </a:r>
            <a:r>
              <a:rPr lang="fr-FR" sz="2400" b="1" cap="all" dirty="0" err="1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What</a:t>
            </a:r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</a:t>
            </a:r>
            <a:r>
              <a:rPr lang="fr-FR" sz="2400" b="1" cap="all" dirty="0" err="1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evolutions</a:t>
            </a:r>
            <a:r>
              <a:rPr lang="fr-FR" sz="2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 in  the future  ?  -  Lescure report</a:t>
            </a:r>
            <a:r>
              <a:rPr lang="fr-FR" sz="4400" b="1" cap="all" dirty="0" smtClean="0">
                <a:solidFill>
                  <a:schemeClr val="bg1"/>
                </a:solidFill>
                <a:latin typeface="Helvetica Light"/>
                <a:ea typeface="ヒラギノ角ゴ ProN W3" charset="0"/>
                <a:cs typeface="Helvetica Light"/>
              </a:rPr>
              <a:t> </a:t>
            </a:r>
            <a:endParaRPr lang="fr-FR" dirty="0"/>
          </a:p>
        </p:txBody>
      </p:sp>
      <p:sp>
        <p:nvSpPr>
          <p:cNvPr id="10" name="Rectangle 2"/>
          <p:cNvSpPr>
            <a:spLocks/>
          </p:cNvSpPr>
          <p:nvPr/>
        </p:nvSpPr>
        <p:spPr bwMode="auto">
          <a:xfrm>
            <a:off x="0" y="1708448"/>
            <a:ext cx="1046284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l">
              <a:lnSpc>
                <a:spcPct val="120000"/>
              </a:lnSpc>
              <a:defRPr/>
            </a:pPr>
            <a:r>
              <a:rPr lang="en-US" sz="2400" b="1" cap="all" dirty="0" smtClean="0">
                <a:solidFill>
                  <a:schemeClr val="tx1"/>
                </a:solidFill>
                <a:latin typeface="Helvetica Light"/>
                <a:ea typeface="MS PGothic" charset="0"/>
                <a:cs typeface="Helvetica Light"/>
                <a:sym typeface="75 Helvetica Bold" charset="0"/>
              </a:rPr>
              <a:t>   </a:t>
            </a:r>
            <a:endParaRPr lang="en-US" sz="2400" b="1" cap="all" dirty="0">
              <a:solidFill>
                <a:schemeClr val="bg1"/>
              </a:solidFill>
              <a:latin typeface="Helvetica Light"/>
              <a:ea typeface="MS PGothic" charset="0"/>
              <a:cs typeface="Helvetica Light"/>
              <a:sym typeface="75 Helvetica Bold" charset="0"/>
            </a:endParaRPr>
          </a:p>
        </p:txBody>
      </p:sp>
      <p:sp>
        <p:nvSpPr>
          <p:cNvPr id="29701" name="ZoneTexte 2"/>
          <p:cNvSpPr txBox="1">
            <a:spLocks noChangeArrowheads="1"/>
          </p:cNvSpPr>
          <p:nvPr/>
        </p:nvSpPr>
        <p:spPr bwMode="auto">
          <a:xfrm>
            <a:off x="1029792" y="2932584"/>
            <a:ext cx="1130597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endParaRPr lang="fr-FR" sz="2400" dirty="0" smtClean="0">
              <a:latin typeface="Helvetica" charset="0"/>
            </a:endParaRPr>
          </a:p>
          <a:p>
            <a:pPr lvl="0" algn="just"/>
            <a:endParaRPr lang="fr-FR" sz="2400" dirty="0" smtClean="0">
              <a:latin typeface="Helvetica" charset="0"/>
            </a:endParaRPr>
          </a:p>
          <a:p>
            <a:pPr lvl="0" algn="just"/>
            <a:endParaRPr lang="fr-FR" sz="2400" dirty="0">
              <a:latin typeface="Helvetica" charset="0"/>
            </a:endParaRPr>
          </a:p>
          <a:p>
            <a:pPr marL="892175" lvl="0" indent="-528638" algn="just">
              <a:buClr>
                <a:srgbClr val="0073D0"/>
              </a:buClr>
              <a:buFont typeface="Wingdings" pitchFamily="2" charset="2"/>
              <a:buChar char="q"/>
            </a:pPr>
            <a:r>
              <a:rPr lang="fr-FR" sz="2400" dirty="0" smtClean="0">
                <a:latin typeface="Helvetica" charset="0"/>
              </a:rPr>
              <a:t>Call for </a:t>
            </a:r>
            <a:r>
              <a:rPr lang="en-US" sz="2400" dirty="0" smtClean="0">
                <a:latin typeface="Helvetica" charset="0"/>
              </a:rPr>
              <a:t>a stronger </a:t>
            </a:r>
            <a:r>
              <a:rPr lang="en-US" sz="2400" dirty="0">
                <a:latin typeface="Helvetica" charset="0"/>
              </a:rPr>
              <a:t>and more extensive regulation of </a:t>
            </a:r>
            <a:r>
              <a:rPr lang="en-US" sz="2400" dirty="0" smtClean="0">
                <a:latin typeface="Helvetica" charset="0"/>
              </a:rPr>
              <a:t>technical protection measure </a:t>
            </a:r>
            <a:r>
              <a:rPr lang="en-US" sz="2400" dirty="0">
                <a:latin typeface="Helvetica" charset="0"/>
              </a:rPr>
              <a:t>and for the preservation of a specific and permanent </a:t>
            </a:r>
            <a:r>
              <a:rPr lang="en-US" sz="2400" dirty="0" smtClean="0">
                <a:latin typeface="Helvetica" charset="0"/>
              </a:rPr>
              <a:t>	observation mission. </a:t>
            </a:r>
          </a:p>
          <a:p>
            <a:pPr lvl="0" algn="just"/>
            <a:endParaRPr lang="en-US" sz="2400" dirty="0" smtClean="0">
              <a:latin typeface="Helvetica" charset="0"/>
            </a:endParaRPr>
          </a:p>
          <a:p>
            <a:pPr lvl="0" algn="just"/>
            <a:endParaRPr lang="en-US" sz="2400" dirty="0" smtClean="0">
              <a:latin typeface="Helvetica" charset="0"/>
            </a:endParaRPr>
          </a:p>
          <a:p>
            <a:pPr marL="892175" lvl="0" indent="-528638" algn="just" defTabSz="892175">
              <a:buClr>
                <a:srgbClr val="0073D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Helvetica" charset="0"/>
              </a:rPr>
              <a:t>Call for a broader “regulation of the digital content offer” (new tools for the regulator) ; implementation of the missions within a comprehensive and coherent framework, entrusted to a single entity (CSA). </a:t>
            </a:r>
          </a:p>
          <a:p>
            <a:pPr lvl="0" algn="just"/>
            <a:endParaRPr lang="en-US" sz="2400" dirty="0" smtClean="0">
              <a:latin typeface="Helvetica" charset="0"/>
            </a:endParaRPr>
          </a:p>
          <a:p>
            <a:pPr lvl="0" algn="just"/>
            <a:endParaRPr lang="fr-FR" sz="2400" dirty="0">
              <a:latin typeface="Helvetica" charset="0"/>
            </a:endParaRPr>
          </a:p>
          <a:p>
            <a:pPr marL="114300" lvl="1" algn="just" eaLnBrk="0" hangingPunct="0">
              <a:spcBef>
                <a:spcPts val="1200"/>
              </a:spcBef>
              <a:buSzPct val="50000"/>
            </a:pPr>
            <a:r>
              <a:rPr lang="fr-FR" sz="2400" dirty="0" smtClean="0">
                <a:latin typeface="Helvetica" charset="0"/>
              </a:rPr>
              <a:t> </a:t>
            </a:r>
            <a:endParaRPr lang="fr-FR" sz="2800" b="1" dirty="0">
              <a:latin typeface="Helvetica" charset="0"/>
            </a:endParaRPr>
          </a:p>
        </p:txBody>
      </p:sp>
      <p:sp>
        <p:nvSpPr>
          <p:cNvPr id="29702" name="ZoneTexte 2"/>
          <p:cNvSpPr txBox="1">
            <a:spLocks noChangeArrowheads="1"/>
          </p:cNvSpPr>
          <p:nvPr/>
        </p:nvSpPr>
        <p:spPr bwMode="auto">
          <a:xfrm>
            <a:off x="6718300" y="2932113"/>
            <a:ext cx="5688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algn="just" eaLnBrk="0" hangingPunct="0">
              <a:spcBef>
                <a:spcPts val="1200"/>
              </a:spcBef>
              <a:buSzPct val="50000"/>
            </a:pPr>
            <a:endParaRPr lang="fr-FR" sz="2800" b="1" dirty="0">
              <a:latin typeface="Helvetica" charset="0"/>
            </a:endParaRPr>
          </a:p>
        </p:txBody>
      </p:sp>
      <p:sp>
        <p:nvSpPr>
          <p:cNvPr id="8" name="Rectangle 61"/>
          <p:cNvSpPr>
            <a:spLocks/>
          </p:cNvSpPr>
          <p:nvPr/>
        </p:nvSpPr>
        <p:spPr bwMode="auto">
          <a:xfrm>
            <a:off x="0" y="412304"/>
            <a:ext cx="13004800" cy="12241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/>
            <a:endParaRPr lang="en-US" sz="3000" b="1" dirty="0" smtClean="0">
              <a:solidFill>
                <a:srgbClr val="0073D0"/>
              </a:solidFill>
              <a:latin typeface="Helvetica Light" charset="0"/>
              <a:ea typeface="MS PGothic" pitchFamily="34" charset="-128"/>
              <a:sym typeface="45 Helvetica Light" charset="0"/>
            </a:endParaRPr>
          </a:p>
          <a:p>
            <a:pPr algn="l"/>
            <a:r>
              <a:rPr lang="en-US" sz="3000" b="1" dirty="0" smtClean="0">
                <a:solidFill>
                  <a:srgbClr val="0073D0"/>
                </a:solidFill>
                <a:latin typeface="Helvetica Light" charset="0"/>
                <a:ea typeface="MS PGothic" pitchFamily="34" charset="-128"/>
                <a:sym typeface="45 Helvetica Light" charset="0"/>
              </a:rPr>
              <a:t>  PROMOTING ONLINE OFFERS 2/2 </a:t>
            </a:r>
            <a:endParaRPr lang="en-US" sz="3000" b="1" dirty="0">
              <a:solidFill>
                <a:srgbClr val="0073D0"/>
              </a:solidFill>
              <a:latin typeface="Helvetica Light" charset="0"/>
              <a:ea typeface="MS PGothic" pitchFamily="34" charset="-128"/>
              <a:sym typeface="45 Helvetica Light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25063" y="8653463"/>
            <a:ext cx="2335212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22" name="Rectangle 5"/>
          <p:cNvSpPr>
            <a:spLocks/>
          </p:cNvSpPr>
          <p:nvPr/>
        </p:nvSpPr>
        <p:spPr bwMode="auto">
          <a:xfrm>
            <a:off x="598488" y="3489523"/>
            <a:ext cx="3455640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/>
            <a:r>
              <a:rPr lang="en-US" sz="4000" dirty="0" smtClean="0">
                <a:solidFill>
                  <a:srgbClr val="0073D0"/>
                </a:solidFill>
                <a:latin typeface="Helvetica Neue" charset="0"/>
                <a:ea typeface="MS PGothic" pitchFamily="34" charset="-128"/>
                <a:sym typeface="Helvetica Neue" charset="0"/>
              </a:rPr>
              <a:t>Grazie mille</a:t>
            </a:r>
            <a:endParaRPr lang="en-US" sz="4000" dirty="0">
              <a:solidFill>
                <a:srgbClr val="0073D0"/>
              </a:solidFill>
              <a:latin typeface="Helvetica Neue" charset="0"/>
              <a:ea typeface="MS PGothic" pitchFamily="34" charset="-128"/>
              <a:sym typeface="Helvetica Neue" charset="0"/>
            </a:endParaRPr>
          </a:p>
        </p:txBody>
      </p:sp>
      <p:sp>
        <p:nvSpPr>
          <p:cNvPr id="30723" name="Rectangle 2"/>
          <p:cNvSpPr>
            <a:spLocks/>
          </p:cNvSpPr>
          <p:nvPr/>
        </p:nvSpPr>
        <p:spPr bwMode="auto">
          <a:xfrm>
            <a:off x="0" y="5164138"/>
            <a:ext cx="11198225" cy="2290762"/>
          </a:xfrm>
          <a:prstGeom prst="rect">
            <a:avLst/>
          </a:prstGeom>
          <a:solidFill>
            <a:srgbClr val="0073D0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 flipH="1">
            <a:off x="8589963" y="5453063"/>
            <a:ext cx="0" cy="1800225"/>
          </a:xfrm>
          <a:prstGeom prst="line">
            <a:avLst/>
          </a:prstGeom>
          <a:noFill/>
          <a:ln w="12700">
            <a:solidFill>
              <a:srgbClr val="FFFFFF">
                <a:alpha val="32941"/>
              </a:srgb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0725" name="Rectangle 4"/>
          <p:cNvSpPr txBox="1">
            <a:spLocks noChangeArrowheads="1"/>
          </p:cNvSpPr>
          <p:nvPr/>
        </p:nvSpPr>
        <p:spPr bwMode="auto">
          <a:xfrm>
            <a:off x="8877300" y="5668963"/>
            <a:ext cx="2017713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lnSpc>
                <a:spcPct val="120000"/>
              </a:lnSpc>
              <a:buSzPct val="171000"/>
              <a:buFont typeface="Gill Sans" charset="0"/>
              <a:buNone/>
            </a:pPr>
            <a:r>
              <a:rPr lang="en-US" sz="2400" dirty="0">
                <a:solidFill>
                  <a:srgbClr val="FFFFFF"/>
                </a:solidFill>
                <a:latin typeface="75 Helvetica Bold" charset="0"/>
                <a:sym typeface="75 Helvetica Bold" charset="0"/>
              </a:rPr>
              <a:t>hadopi.fr</a:t>
            </a:r>
            <a:endParaRPr lang="en-US" sz="2400" dirty="0">
              <a:solidFill>
                <a:srgbClr val="FFFFFF"/>
              </a:solidFill>
              <a:latin typeface="75 Helvetica Bold" charset="0"/>
              <a:ea typeface="ヒラギノ角ゴ ProN W6" charset="-128"/>
              <a:sym typeface="75 Helvetica Bold" charset="0"/>
            </a:endParaRPr>
          </a:p>
          <a:p>
            <a:pPr algn="l">
              <a:lnSpc>
                <a:spcPct val="120000"/>
              </a:lnSpc>
              <a:buSzPct val="171000"/>
              <a:buFont typeface="Gill Sans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75 Helvetica Bold" charset="0"/>
                <a:sym typeface="75 Helvetica Bold" charset="0"/>
              </a:rPr>
              <a:t>pur.fr</a:t>
            </a:r>
            <a:endParaRPr lang="en-US" sz="2400" dirty="0">
              <a:solidFill>
                <a:srgbClr val="FFFFFF"/>
              </a:solidFill>
              <a:latin typeface="75 Helvetica Bold" charset="0"/>
              <a:ea typeface="ヒラギノ角ゴ ProN W6" charset="-128"/>
              <a:sym typeface="75 Helvetica Bold" charset="0"/>
            </a:endParaRPr>
          </a:p>
        </p:txBody>
      </p:sp>
      <p:sp>
        <p:nvSpPr>
          <p:cNvPr id="30726" name="Rectangle 5"/>
          <p:cNvSpPr>
            <a:spLocks/>
          </p:cNvSpPr>
          <p:nvPr/>
        </p:nvSpPr>
        <p:spPr bwMode="auto">
          <a:xfrm>
            <a:off x="-136525" y="6515100"/>
            <a:ext cx="8253413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endParaRPr lang="fr-FR" sz="2400">
              <a:solidFill>
                <a:srgbClr val="FFFFFF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re et puce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16599C"/>
      </a:accent1>
      <a:accent2>
        <a:srgbClr val="333399"/>
      </a:accent2>
      <a:accent3>
        <a:srgbClr val="FFFFFF"/>
      </a:accent3>
      <a:accent4>
        <a:srgbClr val="000000"/>
      </a:accent4>
      <a:accent5>
        <a:srgbClr val="ABB5CB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Vierge">
  <a:themeElements>
    <a:clrScheme name="Vie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ierg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Vie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re et puces - Gauche">
  <a:themeElements>
    <a:clrScheme name="Titre et puces - Gauch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 - Gauch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- Gauch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re et puces sur 2 colonnes">
  <a:themeElements>
    <a:clrScheme name="Titre et puces sur 2 colon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 sur 2 colonn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sur 2 colon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itre et puces - Droite">
  <a:themeElements>
    <a:clrScheme name="Titre et puces - Dro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puces - Droit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puces - Dro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itre, puces et photo">
  <a:themeElements>
    <a:clrScheme name="Titre, puces et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, puces et ph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, puces et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re et sous-titr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6599C"/>
      </a:accent1>
      <a:accent2>
        <a:srgbClr val="333399"/>
      </a:accent2>
      <a:accent3>
        <a:srgbClr val="FFFFFF"/>
      </a:accent3>
      <a:accent4>
        <a:srgbClr val="000000"/>
      </a:accent4>
      <a:accent5>
        <a:srgbClr val="ABB5CB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et sous-titr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et sous-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re - Centré">
  <a:themeElements>
    <a:clrScheme name="Titre - Centr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- Centré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- Centré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uces">
  <a:themeElements>
    <a:clrScheme name="Puc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uc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uc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e">
  <a:themeElements>
    <a:clrScheme name="Photo - Horizonta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Horizonta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Reflet horizontal">
  <a:themeElements>
    <a:clrScheme name="Photo - Reflet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Reflet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Reflet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Verticale">
  <a:themeElements>
    <a:clrScheme name="Photo - Vertica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Vertica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Reflet vertical">
  <a:themeElements>
    <a:clrScheme name="Photo - Reflet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Reflet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Photo - Reflet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re - Haut">
  <a:themeElements>
    <a:clrScheme name="Titre - H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 - Haut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re - H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Pages>0</Pages>
  <Words>198</Words>
  <Characters>0</Characters>
  <Application>Microsoft Office PowerPoint</Application>
  <PresentationFormat>Personalizzato</PresentationFormat>
  <Lines>0</Lines>
  <Paragraphs>67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14</vt:i4>
      </vt:variant>
      <vt:variant>
        <vt:lpstr>Titoli diapositive</vt:lpstr>
      </vt:variant>
      <vt:variant>
        <vt:i4>8</vt:i4>
      </vt:variant>
    </vt:vector>
  </HeadingPairs>
  <TitlesOfParts>
    <vt:vector size="22" baseType="lpstr">
      <vt:lpstr>Titre et puces</vt:lpstr>
      <vt:lpstr>Titre et sous-titre</vt:lpstr>
      <vt:lpstr>Titre - Centré</vt:lpstr>
      <vt:lpstr>Puces</vt:lpstr>
      <vt:lpstr>Photo - Horizontale</vt:lpstr>
      <vt:lpstr>Photo - Reflet horizontal</vt:lpstr>
      <vt:lpstr>Photo - Verticale</vt:lpstr>
      <vt:lpstr>Photo - Reflet vertical</vt:lpstr>
      <vt:lpstr>Titre - Haut</vt:lpstr>
      <vt:lpstr>Vierge</vt:lpstr>
      <vt:lpstr>Titre et puces - Gauche</vt:lpstr>
      <vt:lpstr>Titre et puces sur 2 colonnes</vt:lpstr>
      <vt:lpstr>Titre et puces - Droite</vt:lpstr>
      <vt:lpstr>Titre, puces et photo</vt:lpstr>
      <vt:lpstr>Presentazione standard di PowerPoint</vt:lpstr>
      <vt:lpstr>   About HADOPI  </vt:lpstr>
      <vt:lpstr>  COPYRIGHT PROTECTION 1/3  </vt:lpstr>
      <vt:lpstr>  COPYRIGHT PROTECTION 2/3  </vt:lpstr>
      <vt:lpstr>  COPYRIGHT PROTECTION 3/3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Mathilde PERSUY</dc:creator>
  <cp:lastModifiedBy>cappello_m</cp:lastModifiedBy>
  <cp:revision>254</cp:revision>
  <cp:lastPrinted>2012-09-24T13:54:21Z</cp:lastPrinted>
  <dcterms:modified xsi:type="dcterms:W3CDTF">2013-05-23T08:09:44Z</dcterms:modified>
</cp:coreProperties>
</file>